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 id="2147483696" r:id="rId3"/>
  </p:sldMasterIdLst>
  <p:notesMasterIdLst>
    <p:notesMasterId r:id="rId57"/>
  </p:notesMasterIdLst>
  <p:sldIdLst>
    <p:sldId id="326" r:id="rId4"/>
    <p:sldId id="329" r:id="rId5"/>
    <p:sldId id="311" r:id="rId6"/>
    <p:sldId id="312" r:id="rId7"/>
    <p:sldId id="323" r:id="rId8"/>
    <p:sldId id="361" r:id="rId9"/>
    <p:sldId id="298" r:id="rId10"/>
    <p:sldId id="357" r:id="rId11"/>
    <p:sldId id="379" r:id="rId12"/>
    <p:sldId id="346" r:id="rId13"/>
    <p:sldId id="344" r:id="rId14"/>
    <p:sldId id="299" r:id="rId15"/>
    <p:sldId id="325" r:id="rId16"/>
    <p:sldId id="330" r:id="rId17"/>
    <p:sldId id="288" r:id="rId18"/>
    <p:sldId id="332" r:id="rId19"/>
    <p:sldId id="334" r:id="rId20"/>
    <p:sldId id="377" r:id="rId21"/>
    <p:sldId id="338" r:id="rId22"/>
    <p:sldId id="336" r:id="rId23"/>
    <p:sldId id="337" r:id="rId24"/>
    <p:sldId id="339" r:id="rId25"/>
    <p:sldId id="364" r:id="rId26"/>
    <p:sldId id="365" r:id="rId27"/>
    <p:sldId id="342" r:id="rId28"/>
    <p:sldId id="381" r:id="rId29"/>
    <p:sldId id="366" r:id="rId30"/>
    <p:sldId id="378" r:id="rId31"/>
    <p:sldId id="300" r:id="rId32"/>
    <p:sldId id="256" r:id="rId33"/>
    <p:sldId id="264" r:id="rId34"/>
    <p:sldId id="265" r:id="rId35"/>
    <p:sldId id="266" r:id="rId36"/>
    <p:sldId id="267" r:id="rId37"/>
    <p:sldId id="376" r:id="rId38"/>
    <p:sldId id="268" r:id="rId39"/>
    <p:sldId id="270" r:id="rId40"/>
    <p:sldId id="272" r:id="rId41"/>
    <p:sldId id="273" r:id="rId42"/>
    <p:sldId id="274" r:id="rId43"/>
    <p:sldId id="343" r:id="rId44"/>
    <p:sldId id="368" r:id="rId45"/>
    <p:sldId id="369" r:id="rId46"/>
    <p:sldId id="327" r:id="rId47"/>
    <p:sldId id="278" r:id="rId48"/>
    <p:sldId id="341" r:id="rId49"/>
    <p:sldId id="285" r:id="rId50"/>
    <p:sldId id="286" r:id="rId51"/>
    <p:sldId id="287" r:id="rId52"/>
    <p:sldId id="354" r:id="rId53"/>
    <p:sldId id="358" r:id="rId54"/>
    <p:sldId id="359" r:id="rId55"/>
    <p:sldId id="3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444" autoAdjust="0"/>
  </p:normalViewPr>
  <p:slideViewPr>
    <p:cSldViewPr snapToGrid="0">
      <p:cViewPr varScale="1">
        <p:scale>
          <a:sx n="67" d="100"/>
          <a:sy n="67" d="100"/>
        </p:scale>
        <p:origin x="804"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15:09:46.04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15:09:46.412"/>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361D4-EC7C-42FC-8B51-A9D1EA7B7DF6}"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DDFBB-96E8-4F67-A839-E84D29D0F3AE}" type="slidenum">
              <a:rPr lang="en-US" smtClean="0"/>
              <a:t>‹#›</a:t>
            </a:fld>
            <a:endParaRPr lang="en-US"/>
          </a:p>
        </p:txBody>
      </p:sp>
    </p:spTree>
    <p:extLst>
      <p:ext uri="{BB962C8B-B14F-4D97-AF65-F5344CB8AC3E}">
        <p14:creationId xmlns:p14="http://schemas.microsoft.com/office/powerpoint/2010/main" val="336021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4DDFBB-96E8-4F67-A839-E84D29D0F3AE}" type="slidenum">
              <a:rPr lang="en-US" smtClean="0"/>
              <a:t>1</a:t>
            </a:fld>
            <a:endParaRPr lang="en-US"/>
          </a:p>
        </p:txBody>
      </p:sp>
    </p:spTree>
    <p:extLst>
      <p:ext uri="{BB962C8B-B14F-4D97-AF65-F5344CB8AC3E}">
        <p14:creationId xmlns:p14="http://schemas.microsoft.com/office/powerpoint/2010/main" val="141673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goal of segmentation is to simplify the representation of an image into something that is more easier to analyze.</a:t>
            </a:r>
          </a:p>
        </p:txBody>
      </p:sp>
      <p:sp>
        <p:nvSpPr>
          <p:cNvPr id="4" name="Slide Number Placeholder 3"/>
          <p:cNvSpPr>
            <a:spLocks noGrp="1"/>
          </p:cNvSpPr>
          <p:nvPr>
            <p:ph type="sldNum" sz="quarter" idx="5"/>
          </p:nvPr>
        </p:nvSpPr>
        <p:spPr/>
        <p:txBody>
          <a:bodyPr/>
          <a:lstStyle/>
          <a:p>
            <a:fld id="{2D4DDFBB-96E8-4F67-A839-E84D29D0F3AE}" type="slidenum">
              <a:rPr lang="en-US" smtClean="0"/>
              <a:t>24</a:t>
            </a:fld>
            <a:endParaRPr lang="en-US"/>
          </a:p>
        </p:txBody>
      </p:sp>
    </p:spTree>
    <p:extLst>
      <p:ext uri="{BB962C8B-B14F-4D97-AF65-F5344CB8AC3E}">
        <p14:creationId xmlns:p14="http://schemas.microsoft.com/office/powerpoint/2010/main" val="300003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a:t>
            </a:r>
            <a:r>
              <a:rPr lang="en-US" dirty="0" err="1"/>
              <a:t>Ms</a:t>
            </a:r>
            <a:r>
              <a:rPr lang="en-US" dirty="0"/>
              <a:t> </a:t>
            </a:r>
            <a:r>
              <a:rPr lang="en-US" dirty="0" err="1"/>
              <a:t>Mursina</a:t>
            </a:r>
            <a:r>
              <a:rPr lang="en-US" dirty="0"/>
              <a:t>, And good morning everyone. I am Umair Ahmadh, dealing with the part</a:t>
            </a:r>
            <a:r>
              <a:rPr lang="en-US" baseline="0" dirty="0"/>
              <a:t> of this project, the navigation system which is the main driving force of our goal. Let me get straight into the show.</a:t>
            </a:r>
            <a:endParaRPr lang="en-US" dirty="0"/>
          </a:p>
          <a:p>
            <a:endParaRPr lang="en-US" dirty="0"/>
          </a:p>
        </p:txBody>
      </p:sp>
      <p:sp>
        <p:nvSpPr>
          <p:cNvPr id="4" name="Slide Number Placeholder 3"/>
          <p:cNvSpPr>
            <a:spLocks noGrp="1"/>
          </p:cNvSpPr>
          <p:nvPr>
            <p:ph type="sldNum" sz="quarter" idx="10"/>
          </p:nvPr>
        </p:nvSpPr>
        <p:spPr/>
        <p:txBody>
          <a:bodyPr/>
          <a:lstStyle/>
          <a:p>
            <a:fld id="{2D4DDFBB-96E8-4F67-A839-E84D29D0F3AE}" type="slidenum">
              <a:rPr lang="en-US" smtClean="0"/>
              <a:t>29</a:t>
            </a:fld>
            <a:endParaRPr lang="en-US"/>
          </a:p>
        </p:txBody>
      </p:sp>
    </p:spTree>
    <p:extLst>
      <p:ext uri="{BB962C8B-B14F-4D97-AF65-F5344CB8AC3E}">
        <p14:creationId xmlns:p14="http://schemas.microsoft.com/office/powerpoint/2010/main" val="295495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E8420C-FD1C-4D98-A7AD-B5DFA61FC97B}"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341177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EAF591-8191-4F3A-B3AE-E7D5FA4B623F}"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1045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14087C-7A98-4BCC-BEC0-B7CCF4F9815B}"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986878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A360-98EB-48E1-9543-E18551D5F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3C68F-C773-4033-AE29-D2F561468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15DB84-0EA1-4771-B714-6EDFB72F4D80}"/>
              </a:ext>
            </a:extLst>
          </p:cNvPr>
          <p:cNvSpPr>
            <a:spLocks noGrp="1"/>
          </p:cNvSpPr>
          <p:nvPr>
            <p:ph type="dt" sz="half" idx="10"/>
          </p:nvPr>
        </p:nvSpPr>
        <p:spPr/>
        <p:txBody>
          <a:bodyPr/>
          <a:lstStyle/>
          <a:p>
            <a:fld id="{7FED3288-031E-40C1-8993-2C89F5A1D039}" type="datetime1">
              <a:rPr lang="en-US" smtClean="0"/>
              <a:t>1/20/2020</a:t>
            </a:fld>
            <a:endParaRPr lang="en-US"/>
          </a:p>
        </p:txBody>
      </p:sp>
      <p:sp>
        <p:nvSpPr>
          <p:cNvPr id="5" name="Footer Placeholder 4">
            <a:extLst>
              <a:ext uri="{FF2B5EF4-FFF2-40B4-BE49-F238E27FC236}">
                <a16:creationId xmlns:a16="http://schemas.microsoft.com/office/drawing/2014/main" id="{C18726A7-04FB-42F6-A8F5-079B7965E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DB27A-8371-44BE-A9E5-0BB815F482C3}"/>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216804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065F-B1D3-4641-948D-B64392ED7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40ED06-8B18-422B-BA5B-5D6200E96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9D243-54B2-4B60-A424-3C9020CE8444}"/>
              </a:ext>
            </a:extLst>
          </p:cNvPr>
          <p:cNvSpPr>
            <a:spLocks noGrp="1"/>
          </p:cNvSpPr>
          <p:nvPr>
            <p:ph type="dt" sz="half" idx="10"/>
          </p:nvPr>
        </p:nvSpPr>
        <p:spPr/>
        <p:txBody>
          <a:bodyPr/>
          <a:lstStyle/>
          <a:p>
            <a:fld id="{BFABDED5-C124-4553-A2E7-76BDF4513B62}" type="datetime1">
              <a:rPr lang="en-US" smtClean="0"/>
              <a:t>1/20/2020</a:t>
            </a:fld>
            <a:endParaRPr lang="en-US"/>
          </a:p>
        </p:txBody>
      </p:sp>
      <p:sp>
        <p:nvSpPr>
          <p:cNvPr id="5" name="Footer Placeholder 4">
            <a:extLst>
              <a:ext uri="{FF2B5EF4-FFF2-40B4-BE49-F238E27FC236}">
                <a16:creationId xmlns:a16="http://schemas.microsoft.com/office/drawing/2014/main" id="{9C114AD5-DC3C-4DA4-976C-67C7EFCB7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4A2A2-4356-4BC5-A07C-C6C99C7242F4}"/>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3240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664D-A021-4B93-8FB9-A8DD57D765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F7395C-CEA8-422A-B2F6-F4903C84A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3A327-EF8B-4DD2-8A1C-B42B7A48F879}"/>
              </a:ext>
            </a:extLst>
          </p:cNvPr>
          <p:cNvSpPr>
            <a:spLocks noGrp="1"/>
          </p:cNvSpPr>
          <p:nvPr>
            <p:ph type="dt" sz="half" idx="10"/>
          </p:nvPr>
        </p:nvSpPr>
        <p:spPr/>
        <p:txBody>
          <a:bodyPr/>
          <a:lstStyle/>
          <a:p>
            <a:fld id="{90B9ED7E-CC76-44B1-8758-B9CE76080E4A}" type="datetime1">
              <a:rPr lang="en-US" smtClean="0"/>
              <a:t>1/20/2020</a:t>
            </a:fld>
            <a:endParaRPr lang="en-US"/>
          </a:p>
        </p:txBody>
      </p:sp>
      <p:sp>
        <p:nvSpPr>
          <p:cNvPr id="5" name="Footer Placeholder 4">
            <a:extLst>
              <a:ext uri="{FF2B5EF4-FFF2-40B4-BE49-F238E27FC236}">
                <a16:creationId xmlns:a16="http://schemas.microsoft.com/office/drawing/2014/main" id="{F2313ECF-2E29-4D6F-B5F0-3B16511E0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149B7-ADCE-451A-B80A-8A1CB2AD267C}"/>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02816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663D-53A3-45F1-8FF2-02AF707C0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A0399-0BFF-4B2C-942E-27974E1FD4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850F59-5C76-4B21-ADD7-3847CFB29E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5CF61-E543-4F9D-BCBA-8BB7A2B954D7}"/>
              </a:ext>
            </a:extLst>
          </p:cNvPr>
          <p:cNvSpPr>
            <a:spLocks noGrp="1"/>
          </p:cNvSpPr>
          <p:nvPr>
            <p:ph type="dt" sz="half" idx="10"/>
          </p:nvPr>
        </p:nvSpPr>
        <p:spPr/>
        <p:txBody>
          <a:bodyPr/>
          <a:lstStyle/>
          <a:p>
            <a:fld id="{C5647009-F0FD-47BB-ACE5-42F652F74E7E}" type="datetime1">
              <a:rPr lang="en-US" smtClean="0"/>
              <a:t>1/20/2020</a:t>
            </a:fld>
            <a:endParaRPr lang="en-US"/>
          </a:p>
        </p:txBody>
      </p:sp>
      <p:sp>
        <p:nvSpPr>
          <p:cNvPr id="6" name="Footer Placeholder 5">
            <a:extLst>
              <a:ext uri="{FF2B5EF4-FFF2-40B4-BE49-F238E27FC236}">
                <a16:creationId xmlns:a16="http://schemas.microsoft.com/office/drawing/2014/main" id="{DED14E68-41B0-4234-A8D7-D81E1F56B8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87870-3EE9-4495-B77D-7A3BBD0D005A}"/>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269986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DE30-B5EB-44B8-B0C9-5E4E85236D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EF30C-F4A5-42E2-BD20-0CC371A4D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0E9CE-62F8-4112-B165-B8726E1E0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1E0C5A-9490-479F-8EC3-9BD6932E8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D2A212-8CEB-4A8C-94C1-DAEDC8CBF5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73123D-2234-4538-9149-45F46D983C17}"/>
              </a:ext>
            </a:extLst>
          </p:cNvPr>
          <p:cNvSpPr>
            <a:spLocks noGrp="1"/>
          </p:cNvSpPr>
          <p:nvPr>
            <p:ph type="dt" sz="half" idx="10"/>
          </p:nvPr>
        </p:nvSpPr>
        <p:spPr/>
        <p:txBody>
          <a:bodyPr/>
          <a:lstStyle/>
          <a:p>
            <a:fld id="{B599BA37-8D41-4FED-8338-0CD0EB67C2B1}" type="datetime1">
              <a:rPr lang="en-US" smtClean="0"/>
              <a:t>1/20/2020</a:t>
            </a:fld>
            <a:endParaRPr lang="en-US"/>
          </a:p>
        </p:txBody>
      </p:sp>
      <p:sp>
        <p:nvSpPr>
          <p:cNvPr id="8" name="Footer Placeholder 7">
            <a:extLst>
              <a:ext uri="{FF2B5EF4-FFF2-40B4-BE49-F238E27FC236}">
                <a16:creationId xmlns:a16="http://schemas.microsoft.com/office/drawing/2014/main" id="{83BA30A6-106A-431C-A51E-DB34722E57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B3C03F-CEF4-4971-BEF2-D881C967FF3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876993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EC69-6563-4C63-9C7D-A815A0D73F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CECCB-A033-4386-B7C2-0AF60F5F4833}"/>
              </a:ext>
            </a:extLst>
          </p:cNvPr>
          <p:cNvSpPr>
            <a:spLocks noGrp="1"/>
          </p:cNvSpPr>
          <p:nvPr>
            <p:ph type="dt" sz="half" idx="10"/>
          </p:nvPr>
        </p:nvSpPr>
        <p:spPr/>
        <p:txBody>
          <a:bodyPr/>
          <a:lstStyle/>
          <a:p>
            <a:fld id="{47807763-9A66-458F-AA9E-22FFFA8CBD63}" type="datetime1">
              <a:rPr lang="en-US" smtClean="0"/>
              <a:t>1/20/2020</a:t>
            </a:fld>
            <a:endParaRPr lang="en-US"/>
          </a:p>
        </p:txBody>
      </p:sp>
      <p:sp>
        <p:nvSpPr>
          <p:cNvPr id="4" name="Footer Placeholder 3">
            <a:extLst>
              <a:ext uri="{FF2B5EF4-FFF2-40B4-BE49-F238E27FC236}">
                <a16:creationId xmlns:a16="http://schemas.microsoft.com/office/drawing/2014/main" id="{A153A55B-64DF-48CA-AF02-2B5A7EB796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C2C79-A919-477B-A9E9-7CD9E00B65E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200275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E0BB5-1829-4576-AD2D-46B0C41947B7}"/>
              </a:ext>
            </a:extLst>
          </p:cNvPr>
          <p:cNvSpPr>
            <a:spLocks noGrp="1"/>
          </p:cNvSpPr>
          <p:nvPr>
            <p:ph type="dt" sz="half" idx="10"/>
          </p:nvPr>
        </p:nvSpPr>
        <p:spPr/>
        <p:txBody>
          <a:bodyPr/>
          <a:lstStyle/>
          <a:p>
            <a:fld id="{1855FBC9-9515-4ACB-B211-F6ADA18007E0}" type="datetime1">
              <a:rPr lang="en-US" smtClean="0"/>
              <a:t>1/20/2020</a:t>
            </a:fld>
            <a:endParaRPr lang="en-US"/>
          </a:p>
        </p:txBody>
      </p:sp>
      <p:sp>
        <p:nvSpPr>
          <p:cNvPr id="3" name="Footer Placeholder 2">
            <a:extLst>
              <a:ext uri="{FF2B5EF4-FFF2-40B4-BE49-F238E27FC236}">
                <a16:creationId xmlns:a16="http://schemas.microsoft.com/office/drawing/2014/main" id="{A747A289-2EDF-4DD0-965A-3A6D1459C2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88A82-044A-4A5E-ACEC-8444C78A379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60154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E64C-0875-4F90-B2A3-903A17EE5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374B05-87A1-4052-989C-859FF7D07B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9E1E38-0383-45CC-8FEC-11035D851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01986-4E8A-49F2-B825-0C4E4A058107}"/>
              </a:ext>
            </a:extLst>
          </p:cNvPr>
          <p:cNvSpPr>
            <a:spLocks noGrp="1"/>
          </p:cNvSpPr>
          <p:nvPr>
            <p:ph type="dt" sz="half" idx="10"/>
          </p:nvPr>
        </p:nvSpPr>
        <p:spPr/>
        <p:txBody>
          <a:bodyPr/>
          <a:lstStyle/>
          <a:p>
            <a:fld id="{68F5D149-1CE3-461D-B83F-A21C70D7D020}" type="datetime1">
              <a:rPr lang="en-US" smtClean="0"/>
              <a:t>1/20/2020</a:t>
            </a:fld>
            <a:endParaRPr lang="en-US"/>
          </a:p>
        </p:txBody>
      </p:sp>
      <p:sp>
        <p:nvSpPr>
          <p:cNvPr id="6" name="Footer Placeholder 5">
            <a:extLst>
              <a:ext uri="{FF2B5EF4-FFF2-40B4-BE49-F238E27FC236}">
                <a16:creationId xmlns:a16="http://schemas.microsoft.com/office/drawing/2014/main" id="{729BBF5E-9999-4B6B-B71D-2DDED75FD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75F9A-8FB5-41F7-AB8F-6B8F5858D665}"/>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306572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00377-625F-4B90-97CF-4448E868610E}"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741326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5101-60A8-499B-B9C5-C1F4126C6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ADEA4A-10B9-479A-BCE3-2AAB84B19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D9EEF9-E21E-43F4-9E82-9E547D723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29C35-7A30-4B91-A1D4-DD3D31696EB7}"/>
              </a:ext>
            </a:extLst>
          </p:cNvPr>
          <p:cNvSpPr>
            <a:spLocks noGrp="1"/>
          </p:cNvSpPr>
          <p:nvPr>
            <p:ph type="dt" sz="half" idx="10"/>
          </p:nvPr>
        </p:nvSpPr>
        <p:spPr/>
        <p:txBody>
          <a:bodyPr/>
          <a:lstStyle/>
          <a:p>
            <a:fld id="{D85C2F0C-EFC3-4D0A-9F98-3C5723C2163A}" type="datetime1">
              <a:rPr lang="en-US" smtClean="0"/>
              <a:t>1/20/2020</a:t>
            </a:fld>
            <a:endParaRPr lang="en-US"/>
          </a:p>
        </p:txBody>
      </p:sp>
      <p:sp>
        <p:nvSpPr>
          <p:cNvPr id="6" name="Footer Placeholder 5">
            <a:extLst>
              <a:ext uri="{FF2B5EF4-FFF2-40B4-BE49-F238E27FC236}">
                <a16:creationId xmlns:a16="http://schemas.microsoft.com/office/drawing/2014/main" id="{3E4EF55C-0D67-45BB-8D99-722ABEB50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5BD53-11B0-440F-A535-FBF8457E5979}"/>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1111747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71A7-49C2-45C4-82FD-1F9B86C198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C5C680-1CF3-46F1-887D-DE2C3486F7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817CC-E2A9-450A-9B04-4238492127AF}"/>
              </a:ext>
            </a:extLst>
          </p:cNvPr>
          <p:cNvSpPr>
            <a:spLocks noGrp="1"/>
          </p:cNvSpPr>
          <p:nvPr>
            <p:ph type="dt" sz="half" idx="10"/>
          </p:nvPr>
        </p:nvSpPr>
        <p:spPr/>
        <p:txBody>
          <a:bodyPr/>
          <a:lstStyle/>
          <a:p>
            <a:fld id="{C328B2E9-2E3C-400E-A035-979956BB697B}" type="datetime1">
              <a:rPr lang="en-US" smtClean="0"/>
              <a:t>1/20/2020</a:t>
            </a:fld>
            <a:endParaRPr lang="en-US"/>
          </a:p>
        </p:txBody>
      </p:sp>
      <p:sp>
        <p:nvSpPr>
          <p:cNvPr id="5" name="Footer Placeholder 4">
            <a:extLst>
              <a:ext uri="{FF2B5EF4-FFF2-40B4-BE49-F238E27FC236}">
                <a16:creationId xmlns:a16="http://schemas.microsoft.com/office/drawing/2014/main" id="{FC3F1526-D015-4E7F-84FD-D502F911C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FA12A-F885-4FFE-A7E5-0C3CF4EC6CE1}"/>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227016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1CB9F-5A7E-4C94-BAD6-3D8A497FB4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C8A0CD-5394-4C92-ADDB-51ACAAD3A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08343-BF60-4F3F-9BCF-18CC0E40BE6A}"/>
              </a:ext>
            </a:extLst>
          </p:cNvPr>
          <p:cNvSpPr>
            <a:spLocks noGrp="1"/>
          </p:cNvSpPr>
          <p:nvPr>
            <p:ph type="dt" sz="half" idx="10"/>
          </p:nvPr>
        </p:nvSpPr>
        <p:spPr/>
        <p:txBody>
          <a:bodyPr/>
          <a:lstStyle/>
          <a:p>
            <a:fld id="{C821584A-ADEF-409E-BC47-D7E47C1690FA}" type="datetime1">
              <a:rPr lang="en-US" smtClean="0"/>
              <a:t>1/20/2020</a:t>
            </a:fld>
            <a:endParaRPr lang="en-US"/>
          </a:p>
        </p:txBody>
      </p:sp>
      <p:sp>
        <p:nvSpPr>
          <p:cNvPr id="5" name="Footer Placeholder 4">
            <a:extLst>
              <a:ext uri="{FF2B5EF4-FFF2-40B4-BE49-F238E27FC236}">
                <a16:creationId xmlns:a16="http://schemas.microsoft.com/office/drawing/2014/main" id="{8ABCB01F-E907-48F0-AC0B-1C53C165F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275EB-35D3-401B-B47D-19CECCA5A587}"/>
              </a:ext>
            </a:extLst>
          </p:cNvPr>
          <p:cNvSpPr>
            <a:spLocks noGrp="1"/>
          </p:cNvSpPr>
          <p:nvPr>
            <p:ph type="sldNum" sz="quarter" idx="12"/>
          </p:nvPr>
        </p:nvSpPr>
        <p:spPr/>
        <p:txBody>
          <a:bodyPr/>
          <a:lstStyle/>
          <a:p>
            <a:fld id="{6AB61D65-967F-4347-AAD4-2B74EAD2042A}" type="slidenum">
              <a:rPr lang="en-US" smtClean="0"/>
              <a:t>‹#›</a:t>
            </a:fld>
            <a:endParaRPr lang="en-US"/>
          </a:p>
        </p:txBody>
      </p:sp>
    </p:spTree>
    <p:extLst>
      <p:ext uri="{BB962C8B-B14F-4D97-AF65-F5344CB8AC3E}">
        <p14:creationId xmlns:p14="http://schemas.microsoft.com/office/powerpoint/2010/main" val="2528665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7812029-A03C-4F90-8098-04454F2CCB31}" type="datetime1">
              <a:rPr lang="en-US" smtClean="0"/>
              <a:t>1/20/2020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3AAA4E2-25B7-48DD-AC1B-2A44CBB96C1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602924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3304ED-491C-45AD-B2AC-5DF4C3881119}"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041152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7ED335-E79B-40AC-8EB3-75FDDD281A2D}"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421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550CC7-4ABF-49D7-A8DE-AE7B7917F751}"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16275178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42998-EF33-4131-BC3A-230FA557400B}" type="datetime1">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601471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34719-3AD5-4340-BAA8-4E8C41780DB9}" type="datetime1">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740333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08ADE-101E-4859-A870-9E2F5AADF927}" type="datetime1">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181646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38CAF0-7415-423F-BFA3-7825658069F9}"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812904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6E5001-082D-46F6-B3CF-D2F41D3A7E70}"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56892554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1F9E62-4234-4582-BF51-51FF620E5F4C}"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2604424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AABCC-F05F-44F5-B0D1-6051407A2AA2}"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408246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112937-4597-416E-A0BE-9DA613B26506}" type="datetime1">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A4E2-25B7-48DD-AC1B-2A44CBB96C1E}" type="slidenum">
              <a:rPr lang="en-US" smtClean="0"/>
              <a:t>‹#›</a:t>
            </a:fld>
            <a:endParaRPr lang="en-US"/>
          </a:p>
        </p:txBody>
      </p:sp>
    </p:spTree>
    <p:extLst>
      <p:ext uri="{BB962C8B-B14F-4D97-AF65-F5344CB8AC3E}">
        <p14:creationId xmlns:p14="http://schemas.microsoft.com/office/powerpoint/2010/main" val="35066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1979A-E7A1-43DB-8FF9-1E50D3D6A35F}"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2420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35F8EF-92FC-4522-8C6F-C80992207B67}" type="datetime1">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797215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8DF6B2-7DF9-4C9C-8480-A0C807E692F3}" type="datetime1">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83325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CDB9C-19DA-4820-9DF3-556333552E68}" type="datetime1">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17452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AB5FF2-BBAE-43EB-BEEB-BFE9DE81E359}"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3394218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01B01A-D2A8-4550-9270-16930FB25366}" type="datetime1">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8A14-C905-4F87-85C6-6D1DC8760D70}" type="slidenum">
              <a:rPr lang="en-US" smtClean="0"/>
              <a:t>‹#›</a:t>
            </a:fld>
            <a:endParaRPr lang="en-US"/>
          </a:p>
        </p:txBody>
      </p:sp>
    </p:spTree>
    <p:extLst>
      <p:ext uri="{BB962C8B-B14F-4D97-AF65-F5344CB8AC3E}">
        <p14:creationId xmlns:p14="http://schemas.microsoft.com/office/powerpoint/2010/main" val="232095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937BC-95AC-4302-BCF4-424D253B2173}" type="datetime1">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A8A14-C905-4F87-85C6-6D1DC8760D70}" type="slidenum">
              <a:rPr lang="en-US" smtClean="0"/>
              <a:t>‹#›</a:t>
            </a:fld>
            <a:endParaRPr lang="en-US"/>
          </a:p>
        </p:txBody>
      </p:sp>
    </p:spTree>
    <p:extLst>
      <p:ext uri="{BB962C8B-B14F-4D97-AF65-F5344CB8AC3E}">
        <p14:creationId xmlns:p14="http://schemas.microsoft.com/office/powerpoint/2010/main" val="29173033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D80ED5-F381-4CCA-A11E-9745BBEED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B3D581-CABD-45FB-98AB-B0C65229C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2C6F5-0A83-408F-9879-D7067C9F6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8EAC8-2041-45E6-8FA1-4DD2604C42CF}" type="datetime1">
              <a:rPr lang="en-US" smtClean="0"/>
              <a:t>1/20/2020</a:t>
            </a:fld>
            <a:endParaRPr lang="en-US"/>
          </a:p>
        </p:txBody>
      </p:sp>
      <p:sp>
        <p:nvSpPr>
          <p:cNvPr id="5" name="Footer Placeholder 4">
            <a:extLst>
              <a:ext uri="{FF2B5EF4-FFF2-40B4-BE49-F238E27FC236}">
                <a16:creationId xmlns:a16="http://schemas.microsoft.com/office/drawing/2014/main" id="{9CB20812-0DE6-4346-B231-83F6452BB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2A1BB-9921-4FE1-8877-794D2C8A9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61D65-967F-4347-AAD4-2B74EAD2042A}" type="slidenum">
              <a:rPr lang="en-US" smtClean="0"/>
              <a:t>‹#›</a:t>
            </a:fld>
            <a:endParaRPr lang="en-US"/>
          </a:p>
        </p:txBody>
      </p:sp>
    </p:spTree>
    <p:extLst>
      <p:ext uri="{BB962C8B-B14F-4D97-AF65-F5344CB8AC3E}">
        <p14:creationId xmlns:p14="http://schemas.microsoft.com/office/powerpoint/2010/main" val="1346103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5E94FF-F078-47E3-9A63-5621FB68D326}" type="datetime1">
              <a:rPr lang="en-US" smtClean="0"/>
              <a:t>1/20/2020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3AAA4E2-25B7-48DD-AC1B-2A44CBB96C1E}" type="slidenum">
              <a:rPr lang="en-US" smtClean="0"/>
              <a:t>‹#›</a:t>
            </a:fld>
            <a:endParaRPr lang="en-US"/>
          </a:p>
        </p:txBody>
      </p:sp>
    </p:spTree>
    <p:extLst>
      <p:ext uri="{BB962C8B-B14F-4D97-AF65-F5344CB8AC3E}">
        <p14:creationId xmlns:p14="http://schemas.microsoft.com/office/powerpoint/2010/main" val="38273384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emf"/><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19.png"/><Relationship Id="rId4" Type="http://schemas.openxmlformats.org/officeDocument/2006/relationships/image" Target="../media/image181.png"/></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310.png"/><Relationship Id="rId7"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00.png"/><Relationship Id="rId4" Type="http://schemas.openxmlformats.org/officeDocument/2006/relationships/image" Target="../media/image400.png"/></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90.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0.png"/><Relationship Id="rId1" Type="http://schemas.openxmlformats.org/officeDocument/2006/relationships/slideLayout" Target="../slideLayouts/slideLayout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fypoms.000webhost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BBEB9-A784-4CDF-9DDF-A7DDFA64970C}"/>
              </a:ext>
            </a:extLst>
          </p:cNvPr>
          <p:cNvSpPr txBox="1"/>
          <p:nvPr/>
        </p:nvSpPr>
        <p:spPr>
          <a:xfrm>
            <a:off x="-1533974" y="154628"/>
            <a:ext cx="813300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entury Schoolbook" panose="02040604050505020304"/>
                <a:ea typeface="+mn-ea"/>
                <a:cs typeface="+mn-cs"/>
              </a:rPr>
              <a:t>EE 74099 / EN 74099 Research Project</a:t>
            </a:r>
          </a:p>
        </p:txBody>
      </p:sp>
      <p:sp>
        <p:nvSpPr>
          <p:cNvPr id="6" name="TextBox 5">
            <a:extLst>
              <a:ext uri="{FF2B5EF4-FFF2-40B4-BE49-F238E27FC236}">
                <a16:creationId xmlns:a16="http://schemas.microsoft.com/office/drawing/2014/main" id="{F727DAD8-BEA4-45B8-88FE-0ACFA9CACF15}"/>
              </a:ext>
            </a:extLst>
          </p:cNvPr>
          <p:cNvSpPr txBox="1"/>
          <p:nvPr/>
        </p:nvSpPr>
        <p:spPr>
          <a:xfrm>
            <a:off x="280042" y="4248318"/>
            <a:ext cx="11793277"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entury Schoolbook" panose="02040604050505020304"/>
                <a:ea typeface="+mn-ea"/>
                <a:cs typeface="+mn-cs"/>
              </a:rPr>
              <a:t>Members: </a:t>
            </a:r>
          </a:p>
          <a:p>
            <a:pPr lvl="0" algn="ctr" defTabSz="457200">
              <a:defRPr/>
            </a:pPr>
            <a:r>
              <a:rPr kumimoji="0" lang="en-US" sz="2000" i="0" u="none" strike="noStrike" kern="1200" cap="none" spc="0" normalizeH="0" baseline="0" noProof="0" dirty="0">
                <a:ln>
                  <a:noFill/>
                </a:ln>
                <a:uLnTx/>
                <a:uFillTx/>
                <a:latin typeface="Century Schoolbook" panose="02040604050505020304"/>
              </a:rPr>
              <a:t>ANFM. Begum, GSU. Ahmadh &amp;</a:t>
            </a:r>
            <a:r>
              <a:rPr kumimoji="0" lang="en-US" sz="2000" i="0" u="none" strike="noStrike" kern="1200" cap="none" spc="0" normalizeH="0" noProof="0" dirty="0">
                <a:ln>
                  <a:noFill/>
                </a:ln>
                <a:uLnTx/>
                <a:uFillTx/>
                <a:latin typeface="Century Schoolbook" panose="02040604050505020304"/>
              </a:rPr>
              <a:t> </a:t>
            </a:r>
            <a:r>
              <a:rPr kumimoji="0" lang="en-US" sz="2000" i="0" u="none" strike="noStrike" kern="1200" cap="none" spc="0" normalizeH="0" baseline="0" noProof="0" dirty="0">
                <a:ln>
                  <a:noFill/>
                </a:ln>
                <a:uLnTx/>
                <a:uFillTx/>
                <a:latin typeface="Century Schoolbook" panose="02040604050505020304"/>
              </a:rPr>
              <a:t>IIS. </a:t>
            </a:r>
            <a:r>
              <a:rPr kumimoji="0" lang="en-US" sz="2000" i="0" u="none" strike="noStrike" kern="1200" cap="none" spc="0" normalizeH="0" baseline="0" noProof="0" dirty="0" err="1">
                <a:ln>
                  <a:noFill/>
                </a:ln>
                <a:uLnTx/>
                <a:uFillTx/>
                <a:latin typeface="Century Schoolbook" panose="02040604050505020304"/>
              </a:rPr>
              <a:t>Prema</a:t>
            </a:r>
            <a:r>
              <a:rPr kumimoji="0" lang="en-US" sz="2000" i="0" u="none" strike="noStrike" kern="1200" cap="none" spc="0" normalizeH="0" baseline="0" noProof="0" dirty="0">
                <a:ln>
                  <a:noFill/>
                </a:ln>
                <a:uLnTx/>
                <a:uFillTx/>
                <a:latin typeface="Century Schoolbook" panose="02040604050505020304"/>
              </a:rPr>
              <a:t> Sri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effectLst/>
              <a:uLnTx/>
              <a:uFillTx/>
              <a:latin typeface="Century Schoolbook" panose="02040604050505020304"/>
              <a:ea typeface="+mn-ea"/>
              <a:cs typeface="+mn-cs"/>
            </a:endParaRPr>
          </a:p>
        </p:txBody>
      </p:sp>
      <p:sp>
        <p:nvSpPr>
          <p:cNvPr id="7" name="Rectangle 6"/>
          <p:cNvSpPr/>
          <p:nvPr/>
        </p:nvSpPr>
        <p:spPr>
          <a:xfrm>
            <a:off x="752610" y="607905"/>
            <a:ext cx="1079862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w="0"/>
                <a:uLnTx/>
                <a:uFillTx/>
                <a:latin typeface="Century Schoolbook" panose="02040604050505020304"/>
                <a:ea typeface="+mn-ea"/>
                <a:cs typeface="+mn-cs"/>
              </a:rPr>
              <a:t>Progress Presentation For The Final Year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n w="0"/>
                <a:latin typeface="Century Schoolbook" panose="02040604050505020304"/>
              </a:rPr>
              <a:t>24</a:t>
            </a:r>
            <a:r>
              <a:rPr kumimoji="0" lang="en-US" sz="2200" b="0" i="0" u="none" strike="noStrike" kern="1200" cap="none" spc="0" normalizeH="0" baseline="0" noProof="0" dirty="0">
                <a:ln w="0"/>
                <a:uLnTx/>
                <a:uFillTx/>
                <a:latin typeface="Century Schoolbook" panose="02040604050505020304"/>
                <a:ea typeface="+mn-ea"/>
                <a:cs typeface="+mn-cs"/>
              </a:rPr>
              <a:t>.10.2019</a:t>
            </a:r>
          </a:p>
        </p:txBody>
      </p:sp>
      <p:sp>
        <p:nvSpPr>
          <p:cNvPr id="8" name="TextBox 7">
            <a:extLst>
              <a:ext uri="{FF2B5EF4-FFF2-40B4-BE49-F238E27FC236}">
                <a16:creationId xmlns:a16="http://schemas.microsoft.com/office/drawing/2014/main" id="{773BBEB9-A784-4CDF-9DDF-A7DDFA64970C}"/>
              </a:ext>
            </a:extLst>
          </p:cNvPr>
          <p:cNvSpPr txBox="1"/>
          <p:nvPr/>
        </p:nvSpPr>
        <p:spPr>
          <a:xfrm>
            <a:off x="280042" y="5012737"/>
            <a:ext cx="1163191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latin typeface="Century Schoolbook" panose="02040604050505020304"/>
              </a:rPr>
              <a:t>Supervised by :</a:t>
            </a:r>
            <a:br>
              <a:rPr lang="en-US" b="1" dirty="0">
                <a:latin typeface="Century Schoolbook" panose="02040604050505020304"/>
              </a:rPr>
            </a:br>
            <a:r>
              <a:rPr kumimoji="0" lang="en-US" b="0" i="0" u="none" strike="noStrike" kern="1200" cap="none" spc="0" normalizeH="0" baseline="0" noProof="0" dirty="0">
                <a:ln>
                  <a:noFill/>
                </a:ln>
                <a:effectLst/>
                <a:uLnTx/>
                <a:uFillTx/>
                <a:latin typeface="Century Schoolbook" panose="02040604050505020304"/>
              </a:rPr>
              <a:t>Dr. WGCW Kumara &amp;</a:t>
            </a:r>
            <a:r>
              <a:rPr kumimoji="0" lang="en-US" b="0" i="0" u="none" strike="noStrike" kern="1200" cap="none" spc="0" normalizeH="0" noProof="0" dirty="0">
                <a:ln>
                  <a:noFill/>
                </a:ln>
                <a:effectLst/>
                <a:uLnTx/>
                <a:uFillTx/>
                <a:latin typeface="Century Schoolbook" panose="02040604050505020304"/>
              </a:rPr>
              <a:t> </a:t>
            </a:r>
            <a:r>
              <a:rPr lang="en-US" dirty="0">
                <a:latin typeface="Century Schoolbook" panose="02040604050505020304"/>
              </a:rPr>
              <a:t>Eng. MFM. Abdul </a:t>
            </a:r>
            <a:r>
              <a:rPr lang="en-US" dirty="0" err="1">
                <a:latin typeface="Century Schoolbook" panose="02040604050505020304"/>
              </a:rPr>
              <a:t>Cader</a:t>
            </a:r>
            <a:endParaRPr lang="en-US" dirty="0">
              <a:latin typeface="Century Schoolbook" panose="02040604050505020304"/>
            </a:endParaRPr>
          </a:p>
        </p:txBody>
      </p:sp>
      <p:sp>
        <p:nvSpPr>
          <p:cNvPr id="2" name="Rectangle 1"/>
          <p:cNvSpPr/>
          <p:nvPr/>
        </p:nvSpPr>
        <p:spPr>
          <a:xfrm>
            <a:off x="280041" y="1998907"/>
            <a:ext cx="11631913" cy="1569660"/>
          </a:xfrm>
          <a:prstGeom prst="rect">
            <a:avLst/>
          </a:prstGeom>
        </p:spPr>
        <p:txBody>
          <a:bodyPr wrap="square">
            <a:spAutoFit/>
          </a:bodyPr>
          <a:lstStyle/>
          <a:p>
            <a:pPr lvl="0" algn="ctr" defTabSz="457200">
              <a:defRPr/>
            </a:pPr>
            <a:r>
              <a:rPr lang="en-US" sz="2400" b="1" dirty="0">
                <a:latin typeface="Century Schoolbook" panose="02040604050505020304"/>
              </a:rPr>
              <a:t>Project title:</a:t>
            </a:r>
            <a:br>
              <a:rPr lang="en-US" sz="2400" b="1" dirty="0">
                <a:latin typeface="Century Schoolbook" panose="02040604050505020304"/>
              </a:rPr>
            </a:br>
            <a:r>
              <a:rPr lang="en-US" sz="3600" dirty="0"/>
              <a:t>Order Management System And Vision Based Autonomous Delivery Robot For Restaurants</a:t>
            </a:r>
          </a:p>
        </p:txBody>
      </p:sp>
      <p:sp>
        <p:nvSpPr>
          <p:cNvPr id="9" name="TextBox 8">
            <a:extLst>
              <a:ext uri="{FF2B5EF4-FFF2-40B4-BE49-F238E27FC236}">
                <a16:creationId xmlns:a16="http://schemas.microsoft.com/office/drawing/2014/main" id="{773BBEB9-A784-4CDF-9DDF-A7DDFA64970C}"/>
              </a:ext>
            </a:extLst>
          </p:cNvPr>
          <p:cNvSpPr txBox="1"/>
          <p:nvPr/>
        </p:nvSpPr>
        <p:spPr>
          <a:xfrm>
            <a:off x="55923" y="5829224"/>
            <a:ext cx="1219200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entury Schoolbook" panose="02040604050505020304"/>
                <a:ea typeface="+mn-ea"/>
                <a:cs typeface="+mn-cs"/>
              </a:rPr>
              <a:t>Department</a:t>
            </a:r>
            <a:r>
              <a:rPr kumimoji="0" lang="en-US" sz="2000" b="0" i="0" u="none" strike="noStrike" kern="1200" cap="none" spc="0" normalizeH="0" noProof="0" dirty="0">
                <a:ln>
                  <a:noFill/>
                </a:ln>
                <a:effectLst/>
                <a:uLnTx/>
                <a:uFillTx/>
                <a:latin typeface="Century Schoolbook" panose="02040604050505020304"/>
                <a:ea typeface="+mn-ea"/>
                <a:cs typeface="+mn-cs"/>
              </a:rPr>
              <a:t> of Electrical and Telecommunications Engineering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aseline="0" dirty="0">
                <a:latin typeface="Century Schoolbook" panose="02040604050505020304"/>
              </a:rPr>
              <a:t>Faculty of</a:t>
            </a:r>
            <a:r>
              <a:rPr lang="en-US" sz="2000" dirty="0">
                <a:latin typeface="Century Schoolbook" panose="02040604050505020304"/>
              </a:rPr>
              <a:t> Engineering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entury Schoolbook" panose="02040604050505020304"/>
                <a:ea typeface="+mn-ea"/>
                <a:cs typeface="+mn-cs"/>
              </a:rPr>
              <a:t>South</a:t>
            </a:r>
            <a:r>
              <a:rPr kumimoji="0" lang="en-US" sz="2000" b="0" i="0" u="none" strike="noStrike" kern="1200" cap="none" spc="0" normalizeH="0" noProof="0" dirty="0">
                <a:ln>
                  <a:noFill/>
                </a:ln>
                <a:effectLst/>
                <a:uLnTx/>
                <a:uFillTx/>
                <a:latin typeface="Century Schoolbook" panose="02040604050505020304"/>
                <a:ea typeface="+mn-ea"/>
                <a:cs typeface="+mn-cs"/>
              </a:rPr>
              <a:t> Eastern University of Sri Lanka</a:t>
            </a:r>
            <a:endParaRPr kumimoji="0" lang="en-US" sz="2000" b="0" i="0" u="none" strike="noStrike" kern="1200" cap="none" spc="0" normalizeH="0" baseline="0" noProof="0" dirty="0">
              <a:ln>
                <a:noFill/>
              </a:ln>
              <a:effectLst/>
              <a:uLnTx/>
              <a:uFillTx/>
              <a:latin typeface="Century Schoolbook" panose="02040604050505020304"/>
              <a:ea typeface="+mn-ea"/>
              <a:cs typeface="+mn-cs"/>
            </a:endParaRPr>
          </a:p>
        </p:txBody>
      </p:sp>
      <p:cxnSp>
        <p:nvCxnSpPr>
          <p:cNvPr id="4" name="Straight Connector 3"/>
          <p:cNvCxnSpPr/>
          <p:nvPr/>
        </p:nvCxnSpPr>
        <p:spPr>
          <a:xfrm>
            <a:off x="638522" y="5810711"/>
            <a:ext cx="11026802"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38522" y="4248318"/>
            <a:ext cx="1102680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381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2D2F00-0D80-4BE6-9F14-469455287AE9}"/>
              </a:ext>
            </a:extLst>
          </p:cNvPr>
          <p:cNvSpPr>
            <a:spLocks noGrp="1"/>
          </p:cNvSpPr>
          <p:nvPr>
            <p:ph type="sldNum" sz="quarter" idx="12"/>
          </p:nvPr>
        </p:nvSpPr>
        <p:spPr/>
        <p:txBody>
          <a:bodyPr/>
          <a:lstStyle/>
          <a:p>
            <a:fld id="{BBEA8A14-C905-4F87-85C6-6D1DC8760D70}" type="slidenum">
              <a:rPr lang="en-US" smtClean="0"/>
              <a:t>10</a:t>
            </a:fld>
            <a:endParaRPr lang="en-US"/>
          </a:p>
        </p:txBody>
      </p:sp>
      <p:pic>
        <p:nvPicPr>
          <p:cNvPr id="8" name="Picture 7">
            <a:extLst>
              <a:ext uri="{FF2B5EF4-FFF2-40B4-BE49-F238E27FC236}">
                <a16:creationId xmlns:a16="http://schemas.microsoft.com/office/drawing/2014/main" id="{F03C898B-6AEA-40B7-B101-7FA5B1D4247E}"/>
              </a:ext>
            </a:extLst>
          </p:cNvPr>
          <p:cNvPicPr>
            <a:picLocks noChangeAspect="1"/>
          </p:cNvPicPr>
          <p:nvPr/>
        </p:nvPicPr>
        <p:blipFill rotWithShape="1">
          <a:blip r:embed="rId2"/>
          <a:srcRect t="14096" b="21962"/>
          <a:stretch/>
        </p:blipFill>
        <p:spPr>
          <a:xfrm>
            <a:off x="6906829" y="1408443"/>
            <a:ext cx="3637074" cy="261507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0580121-48BF-4CEE-8666-2BD60227D17F}"/>
              </a:ext>
            </a:extLst>
          </p:cNvPr>
          <p:cNvPicPr>
            <a:picLocks noChangeAspect="1"/>
          </p:cNvPicPr>
          <p:nvPr/>
        </p:nvPicPr>
        <p:blipFill rotWithShape="1">
          <a:blip r:embed="rId3"/>
          <a:srcRect t="14248" b="22303"/>
          <a:stretch/>
        </p:blipFill>
        <p:spPr>
          <a:xfrm>
            <a:off x="7353766" y="4399204"/>
            <a:ext cx="2743200" cy="195714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ED87BEE-EA47-4D1F-B578-0D1A6DAEE81C}"/>
              </a:ext>
            </a:extLst>
          </p:cNvPr>
          <p:cNvPicPr>
            <a:picLocks noChangeAspect="1"/>
          </p:cNvPicPr>
          <p:nvPr/>
        </p:nvPicPr>
        <p:blipFill rotWithShape="1">
          <a:blip r:embed="rId4"/>
          <a:srcRect t="14476"/>
          <a:stretch/>
        </p:blipFill>
        <p:spPr>
          <a:xfrm>
            <a:off x="838200" y="1993417"/>
            <a:ext cx="5186778" cy="3342320"/>
          </a:xfrm>
          <a:prstGeom prst="rect">
            <a:avLst/>
          </a:prstGeom>
          <a:ln>
            <a:noFill/>
          </a:ln>
          <a:effectLst>
            <a:outerShdw blurRad="292100" dist="139700" dir="2700000" algn="tl" rotWithShape="0">
              <a:srgbClr val="333333">
                <a:alpha val="65000"/>
              </a:srgbClr>
            </a:outerShdw>
          </a:effectLst>
        </p:spPr>
      </p:pic>
      <p:sp>
        <p:nvSpPr>
          <p:cNvPr id="13" name="Arrow: Curved Down 12">
            <a:extLst>
              <a:ext uri="{FF2B5EF4-FFF2-40B4-BE49-F238E27FC236}">
                <a16:creationId xmlns:a16="http://schemas.microsoft.com/office/drawing/2014/main" id="{4004B0BC-DEBA-4E3C-B6F9-84955EF672E9}"/>
              </a:ext>
            </a:extLst>
          </p:cNvPr>
          <p:cNvSpPr/>
          <p:nvPr/>
        </p:nvSpPr>
        <p:spPr>
          <a:xfrm rot="20271144">
            <a:off x="5535511" y="898828"/>
            <a:ext cx="1523375" cy="6887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urved Down 13">
            <a:extLst>
              <a:ext uri="{FF2B5EF4-FFF2-40B4-BE49-F238E27FC236}">
                <a16:creationId xmlns:a16="http://schemas.microsoft.com/office/drawing/2014/main" id="{E4DC2A8D-6765-4D67-AC16-27EA1AD72466}"/>
              </a:ext>
            </a:extLst>
          </p:cNvPr>
          <p:cNvSpPr/>
          <p:nvPr/>
        </p:nvSpPr>
        <p:spPr>
          <a:xfrm rot="6163948">
            <a:off x="10461554" y="4150436"/>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ED69D031-615A-4C6B-A64F-1923D08B4D55}"/>
              </a:ext>
            </a:extLst>
          </p:cNvPr>
          <p:cNvSpPr txBox="1">
            <a:spLocks/>
          </p:cNvSpPr>
          <p:nvPr/>
        </p:nvSpPr>
        <p:spPr>
          <a:xfrm>
            <a:off x="-5834593" y="35163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User Interface</a:t>
            </a:r>
          </a:p>
        </p:txBody>
      </p:sp>
    </p:spTree>
    <p:extLst>
      <p:ext uri="{BB962C8B-B14F-4D97-AF65-F5344CB8AC3E}">
        <p14:creationId xmlns:p14="http://schemas.microsoft.com/office/powerpoint/2010/main" val="197030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8C4F31-0F1D-49B8-9961-42216FA4EF97}"/>
              </a:ext>
            </a:extLst>
          </p:cNvPr>
          <p:cNvSpPr>
            <a:spLocks noGrp="1"/>
          </p:cNvSpPr>
          <p:nvPr>
            <p:ph type="sldNum" sz="quarter" idx="12"/>
          </p:nvPr>
        </p:nvSpPr>
        <p:spPr/>
        <p:txBody>
          <a:bodyPr/>
          <a:lstStyle/>
          <a:p>
            <a:fld id="{BBEA8A14-C905-4F87-85C6-6D1DC8760D70}" type="slidenum">
              <a:rPr lang="en-US" smtClean="0"/>
              <a:t>11</a:t>
            </a:fld>
            <a:endParaRPr lang="en-US"/>
          </a:p>
        </p:txBody>
      </p:sp>
      <p:pic>
        <p:nvPicPr>
          <p:cNvPr id="5" name="Picture 4">
            <a:extLst>
              <a:ext uri="{FF2B5EF4-FFF2-40B4-BE49-F238E27FC236}">
                <a16:creationId xmlns:a16="http://schemas.microsoft.com/office/drawing/2014/main" id="{13737428-DEE9-484C-A198-FEF8ED55ECAD}"/>
              </a:ext>
            </a:extLst>
          </p:cNvPr>
          <p:cNvPicPr>
            <a:picLocks noChangeAspect="1"/>
          </p:cNvPicPr>
          <p:nvPr/>
        </p:nvPicPr>
        <p:blipFill rotWithShape="1">
          <a:blip r:embed="rId2"/>
          <a:srcRect t="14476" r="30224" b="23238"/>
          <a:stretch/>
        </p:blipFill>
        <p:spPr>
          <a:xfrm>
            <a:off x="1000546" y="1879373"/>
            <a:ext cx="3087697" cy="3099254"/>
          </a:xfrm>
          <a:prstGeom prst="rect">
            <a:avLst/>
          </a:prstGeom>
          <a:ln>
            <a:noFill/>
          </a:ln>
          <a:effectLst>
            <a:outerShdw blurRad="292100" dist="139700" dir="2700000" algn="tl" rotWithShape="0">
              <a:srgbClr val="333333">
                <a:alpha val="65000"/>
              </a:srgbClr>
            </a:outerShdw>
          </a:effectLst>
        </p:spPr>
      </p:pic>
      <p:sp>
        <p:nvSpPr>
          <p:cNvPr id="12" name="Arrow: Right 11">
            <a:extLst>
              <a:ext uri="{FF2B5EF4-FFF2-40B4-BE49-F238E27FC236}">
                <a16:creationId xmlns:a16="http://schemas.microsoft.com/office/drawing/2014/main" id="{CF5A23E5-45DD-493C-BCDF-D83C6F74E6CF}"/>
              </a:ext>
            </a:extLst>
          </p:cNvPr>
          <p:cNvSpPr/>
          <p:nvPr/>
        </p:nvSpPr>
        <p:spPr>
          <a:xfrm rot="1712709">
            <a:off x="4382941" y="4899818"/>
            <a:ext cx="1841936" cy="306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096A8B7-061A-41B2-9ABF-47490556ABFA}"/>
              </a:ext>
            </a:extLst>
          </p:cNvPr>
          <p:cNvSpPr/>
          <p:nvPr/>
        </p:nvSpPr>
        <p:spPr>
          <a:xfrm>
            <a:off x="4432208" y="3407543"/>
            <a:ext cx="1030999" cy="403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BAC20F8-9687-456C-8990-3E1403E686C1}"/>
              </a:ext>
            </a:extLst>
          </p:cNvPr>
          <p:cNvPicPr>
            <a:picLocks noChangeAspect="1"/>
          </p:cNvPicPr>
          <p:nvPr/>
        </p:nvPicPr>
        <p:blipFill rotWithShape="1">
          <a:blip r:embed="rId3"/>
          <a:srcRect t="17143" b="1991"/>
          <a:stretch/>
        </p:blipFill>
        <p:spPr>
          <a:xfrm>
            <a:off x="5621765" y="1115490"/>
            <a:ext cx="4174106" cy="378308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7DB7F5A-1C69-45E9-924A-BCA0BBD241BC}"/>
              </a:ext>
            </a:extLst>
          </p:cNvPr>
          <p:cNvPicPr>
            <a:picLocks noChangeAspect="1"/>
          </p:cNvPicPr>
          <p:nvPr/>
        </p:nvPicPr>
        <p:blipFill rotWithShape="1">
          <a:blip r:embed="rId4"/>
          <a:srcRect t="19873" b="2221"/>
          <a:stretch/>
        </p:blipFill>
        <p:spPr>
          <a:xfrm>
            <a:off x="6784755" y="2836982"/>
            <a:ext cx="4174106" cy="3644537"/>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2067E93E-2464-4158-9722-7B63FCAD0476}"/>
              </a:ext>
            </a:extLst>
          </p:cNvPr>
          <p:cNvSpPr txBox="1">
            <a:spLocks/>
          </p:cNvSpPr>
          <p:nvPr/>
        </p:nvSpPr>
        <p:spPr>
          <a:xfrm>
            <a:off x="-5320243" y="383492"/>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Admin Interface</a:t>
            </a:r>
          </a:p>
        </p:txBody>
      </p:sp>
    </p:spTree>
    <p:extLst>
      <p:ext uri="{BB962C8B-B14F-4D97-AF65-F5344CB8AC3E}">
        <p14:creationId xmlns:p14="http://schemas.microsoft.com/office/powerpoint/2010/main" val="3328954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1807"/>
            <a:ext cx="10515600" cy="1325563"/>
          </a:xfrm>
        </p:spPr>
        <p:txBody>
          <a:bodyPr>
            <a:normAutofit/>
          </a:bodyPr>
          <a:lstStyle/>
          <a:p>
            <a:pPr algn="ctr"/>
            <a:r>
              <a:rPr lang="en-US" b="1" dirty="0">
                <a:effectLst>
                  <a:outerShdw blurRad="38100" dist="38100" dir="2700000" algn="tl">
                    <a:srgbClr val="000000">
                      <a:alpha val="43137"/>
                    </a:srgbClr>
                  </a:outerShdw>
                </a:effectLst>
                <a:ea typeface="Adobe Gothic Std B" panose="020B0800000000000000" pitchFamily="34" charset="-128"/>
              </a:rPr>
              <a:t>ROBOT</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DESIGN</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AND</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CONTROL</a:t>
            </a:r>
          </a:p>
        </p:txBody>
      </p:sp>
      <p:sp>
        <p:nvSpPr>
          <p:cNvPr id="4" name="Slide Number Placeholder 3"/>
          <p:cNvSpPr>
            <a:spLocks noGrp="1"/>
          </p:cNvSpPr>
          <p:nvPr>
            <p:ph type="sldNum" sz="quarter" idx="12"/>
          </p:nvPr>
        </p:nvSpPr>
        <p:spPr/>
        <p:txBody>
          <a:bodyPr/>
          <a:lstStyle/>
          <a:p>
            <a:fld id="{BBEA8A14-C905-4F87-85C6-6D1DC8760D70}" type="slidenum">
              <a:rPr lang="en-US" smtClean="0"/>
              <a:t>12</a:t>
            </a:fld>
            <a:endParaRPr lang="en-US"/>
          </a:p>
        </p:txBody>
      </p:sp>
    </p:spTree>
    <p:extLst>
      <p:ext uri="{BB962C8B-B14F-4D97-AF65-F5344CB8AC3E}">
        <p14:creationId xmlns:p14="http://schemas.microsoft.com/office/powerpoint/2010/main" val="179780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CDB315-431A-4592-A694-A3F0FC2BAD92}"/>
              </a:ext>
            </a:extLst>
          </p:cNvPr>
          <p:cNvSpPr>
            <a:spLocks noGrp="1"/>
          </p:cNvSpPr>
          <p:nvPr>
            <p:ph type="body" sz="half" idx="2"/>
          </p:nvPr>
        </p:nvSpPr>
        <p:spPr>
          <a:xfrm>
            <a:off x="839788" y="1894888"/>
            <a:ext cx="5256212" cy="3616118"/>
          </a:xfrm>
        </p:spPr>
        <p:txBody>
          <a:bodyPr>
            <a:noAutofit/>
          </a:bodyPr>
          <a:lstStyle/>
          <a:p>
            <a:pPr marL="285750" indent="-285750">
              <a:buFont typeface="Arial" panose="020B0604020202020204" pitchFamily="34" charset="0"/>
              <a:buChar char="•"/>
            </a:pPr>
            <a:r>
              <a:rPr lang="en-US" sz="2400" dirty="0"/>
              <a:t>We did a 3D model for the Robot design we are planning to build.</a:t>
            </a:r>
          </a:p>
          <a:p>
            <a:pPr marL="285750" indent="-285750">
              <a:buFont typeface="Arial" panose="020B0604020202020204" pitchFamily="34" charset="0"/>
              <a:buChar char="•"/>
            </a:pPr>
            <a:r>
              <a:rPr lang="en-US" sz="2400" dirty="0"/>
              <a:t>For the plates we decided to go with  Aluminum Composite Material boards because of their strength and light weight. </a:t>
            </a:r>
          </a:p>
          <a:p>
            <a:pPr marL="285750" indent="-285750">
              <a:buFont typeface="Arial" panose="020B0604020202020204" pitchFamily="34" charset="0"/>
              <a:buChar char="•"/>
            </a:pPr>
            <a:r>
              <a:rPr lang="en-US" sz="2400" dirty="0"/>
              <a:t>To connect plates we used threaded rods.</a:t>
            </a:r>
          </a:p>
        </p:txBody>
      </p:sp>
      <p:pic>
        <p:nvPicPr>
          <p:cNvPr id="8" name="Picture 7">
            <a:extLst>
              <a:ext uri="{FF2B5EF4-FFF2-40B4-BE49-F238E27FC236}">
                <a16:creationId xmlns:a16="http://schemas.microsoft.com/office/drawing/2014/main" id="{D98A7A28-783F-45C7-9E43-9E55AF21FC1A}"/>
              </a:ext>
            </a:extLst>
          </p:cNvPr>
          <p:cNvPicPr>
            <a:picLocks noChangeAspect="1"/>
          </p:cNvPicPr>
          <p:nvPr/>
        </p:nvPicPr>
        <p:blipFill rotWithShape="1">
          <a:blip r:embed="rId2">
            <a:extLst>
              <a:ext uri="{28A0092B-C50C-407E-A947-70E740481C1C}">
                <a14:useLocalDpi xmlns:a14="http://schemas.microsoft.com/office/drawing/2010/main" val="0"/>
              </a:ext>
            </a:extLst>
          </a:blip>
          <a:srcRect l="16343" r="16706"/>
          <a:stretch/>
        </p:blipFill>
        <p:spPr>
          <a:xfrm>
            <a:off x="6264529" y="1346994"/>
            <a:ext cx="2308486" cy="3840245"/>
          </a:xfrm>
          <a:prstGeom prst="rect">
            <a:avLst/>
          </a:prstGeom>
        </p:spPr>
      </p:pic>
      <p:sp>
        <p:nvSpPr>
          <p:cNvPr id="3" name="Slide Number Placeholder 2"/>
          <p:cNvSpPr>
            <a:spLocks noGrp="1"/>
          </p:cNvSpPr>
          <p:nvPr>
            <p:ph type="sldNum" sz="quarter" idx="12"/>
          </p:nvPr>
        </p:nvSpPr>
        <p:spPr/>
        <p:txBody>
          <a:bodyPr/>
          <a:lstStyle/>
          <a:p>
            <a:fld id="{BBEA8A14-C905-4F87-85C6-6D1DC8760D70}" type="slidenum">
              <a:rPr lang="en-US" smtClean="0"/>
              <a:t>13</a:t>
            </a:fld>
            <a:endParaRPr lang="en-US"/>
          </a:p>
        </p:txBody>
      </p:sp>
      <p:pic>
        <p:nvPicPr>
          <p:cNvPr id="6" name="Picture 5">
            <a:extLst>
              <a:ext uri="{FF2B5EF4-FFF2-40B4-BE49-F238E27FC236}">
                <a16:creationId xmlns:a16="http://schemas.microsoft.com/office/drawing/2014/main" id="{72A5F56B-CBF8-4162-91A4-6733E8B0A1E8}"/>
              </a:ext>
            </a:extLst>
          </p:cNvPr>
          <p:cNvPicPr>
            <a:picLocks noChangeAspect="1"/>
          </p:cNvPicPr>
          <p:nvPr/>
        </p:nvPicPr>
        <p:blipFill rotWithShape="1">
          <a:blip r:embed="rId3">
            <a:extLst>
              <a:ext uri="{28A0092B-C50C-407E-A947-70E740481C1C}">
                <a14:useLocalDpi xmlns:a14="http://schemas.microsoft.com/office/drawing/2010/main" val="0"/>
              </a:ext>
            </a:extLst>
          </a:blip>
          <a:srcRect l="12501" t="13708" r="16388" b="7385"/>
          <a:stretch/>
        </p:blipFill>
        <p:spPr>
          <a:xfrm>
            <a:off x="8850759" y="1490177"/>
            <a:ext cx="2498845" cy="3697062"/>
          </a:xfrm>
          <a:prstGeom prst="rect">
            <a:avLst/>
          </a:prstGeom>
        </p:spPr>
      </p:pic>
      <p:sp>
        <p:nvSpPr>
          <p:cNvPr id="7" name="Title 1">
            <a:extLst>
              <a:ext uri="{FF2B5EF4-FFF2-40B4-BE49-F238E27FC236}">
                <a16:creationId xmlns:a16="http://schemas.microsoft.com/office/drawing/2014/main" id="{1EC47006-3C6E-49FB-95F1-50D686EFB4AD}"/>
              </a:ext>
            </a:extLst>
          </p:cNvPr>
          <p:cNvSpPr txBox="1">
            <a:spLocks/>
          </p:cNvSpPr>
          <p:nvPr/>
        </p:nvSpPr>
        <p:spPr>
          <a:xfrm>
            <a:off x="-3793303" y="537369"/>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Designing Robot Model</a:t>
            </a:r>
          </a:p>
        </p:txBody>
      </p:sp>
    </p:spTree>
    <p:extLst>
      <p:ext uri="{BB962C8B-B14F-4D97-AF65-F5344CB8AC3E}">
        <p14:creationId xmlns:p14="http://schemas.microsoft.com/office/powerpoint/2010/main" val="113635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a:xfrm>
            <a:off x="9448800" y="6858000"/>
            <a:ext cx="2743200" cy="365125"/>
          </a:xfrm>
        </p:spPr>
        <p:txBody>
          <a:bodyPr/>
          <a:lstStyle/>
          <a:p>
            <a:fld id="{BBEA8A14-C905-4F87-85C6-6D1DC8760D70}" type="slidenum">
              <a:rPr lang="en-US" smtClean="0"/>
              <a:t>14</a:t>
            </a:fld>
            <a:endParaRPr lang="en-US"/>
          </a:p>
        </p:txBody>
      </p:sp>
      <p:sp>
        <p:nvSpPr>
          <p:cNvPr id="5" name="Title 1">
            <a:extLst>
              <a:ext uri="{FF2B5EF4-FFF2-40B4-BE49-F238E27FC236}">
                <a16:creationId xmlns:a16="http://schemas.microsoft.com/office/drawing/2014/main" id="{B2F1F031-DC02-4AD7-837F-010BD6AA0AE5}"/>
              </a:ext>
            </a:extLst>
          </p:cNvPr>
          <p:cNvSpPr txBox="1">
            <a:spLocks/>
          </p:cNvSpPr>
          <p:nvPr/>
        </p:nvSpPr>
        <p:spPr>
          <a:xfrm>
            <a:off x="838200" y="2181019"/>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Bottom plate and L profile – Steel</a:t>
            </a:r>
            <a:r>
              <a:rPr lang="en-US" dirty="0"/>
              <a:t/>
            </a:r>
            <a:br>
              <a:rPr lang="en-US" dirty="0"/>
            </a:br>
            <a:endParaRPr lang="en-US" dirty="0"/>
          </a:p>
        </p:txBody>
      </p:sp>
      <p:sp>
        <p:nvSpPr>
          <p:cNvPr id="8" name="TextBox 7">
            <a:extLst>
              <a:ext uri="{FF2B5EF4-FFF2-40B4-BE49-F238E27FC236}">
                <a16:creationId xmlns:a16="http://schemas.microsoft.com/office/drawing/2014/main" id="{C1ECBE26-2562-45E7-983D-A97CC8D34788}"/>
              </a:ext>
            </a:extLst>
          </p:cNvPr>
          <p:cNvSpPr txBox="1"/>
          <p:nvPr/>
        </p:nvSpPr>
        <p:spPr>
          <a:xfrm>
            <a:off x="1501807" y="2871257"/>
            <a:ext cx="4824782" cy="646331"/>
          </a:xfrm>
          <a:prstGeom prst="rect">
            <a:avLst/>
          </a:prstGeom>
          <a:noFill/>
        </p:spPr>
        <p:txBody>
          <a:bodyPr wrap="none" rtlCol="0">
            <a:spAutoFit/>
          </a:bodyPr>
          <a:lstStyle/>
          <a:p>
            <a:pPr marL="285750" indent="-285750">
              <a:buFont typeface="Arial" panose="020B0604020202020204" pitchFamily="34" charset="0"/>
              <a:buChar char="•"/>
            </a:pPr>
            <a:r>
              <a:rPr lang="en-US" dirty="0"/>
              <a:t>Bottom plate should have strength to connect </a:t>
            </a:r>
          </a:p>
          <a:p>
            <a:r>
              <a:rPr lang="en-US" dirty="0"/>
              <a:t>      motors and wheels.</a:t>
            </a:r>
          </a:p>
        </p:txBody>
      </p:sp>
      <p:sp>
        <p:nvSpPr>
          <p:cNvPr id="9" name="Title 1">
            <a:extLst>
              <a:ext uri="{FF2B5EF4-FFF2-40B4-BE49-F238E27FC236}">
                <a16:creationId xmlns:a16="http://schemas.microsoft.com/office/drawing/2014/main" id="{B2F1F031-DC02-4AD7-837F-010BD6AA0AE5}"/>
              </a:ext>
            </a:extLst>
          </p:cNvPr>
          <p:cNvSpPr txBox="1">
            <a:spLocks/>
          </p:cNvSpPr>
          <p:nvPr/>
        </p:nvSpPr>
        <p:spPr>
          <a:xfrm>
            <a:off x="838200" y="3872365"/>
            <a:ext cx="10515600" cy="11519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Middle and top plates – ACM (Aluminum Composite Material )  </a:t>
            </a:r>
            <a:r>
              <a:rPr lang="en-US" dirty="0"/>
              <a:t/>
            </a:r>
            <a:br>
              <a:rPr lang="en-US" dirty="0"/>
            </a:br>
            <a:endParaRPr lang="en-US" dirty="0"/>
          </a:p>
        </p:txBody>
      </p:sp>
      <p:sp>
        <p:nvSpPr>
          <p:cNvPr id="10" name="TextBox 9">
            <a:extLst>
              <a:ext uri="{FF2B5EF4-FFF2-40B4-BE49-F238E27FC236}">
                <a16:creationId xmlns:a16="http://schemas.microsoft.com/office/drawing/2014/main" id="{C1ECBE26-2562-45E7-983D-A97CC8D34788}"/>
              </a:ext>
            </a:extLst>
          </p:cNvPr>
          <p:cNvSpPr txBox="1"/>
          <p:nvPr/>
        </p:nvSpPr>
        <p:spPr>
          <a:xfrm>
            <a:off x="1501807" y="4562603"/>
            <a:ext cx="4915320" cy="646331"/>
          </a:xfrm>
          <a:prstGeom prst="rect">
            <a:avLst/>
          </a:prstGeom>
          <a:noFill/>
        </p:spPr>
        <p:txBody>
          <a:bodyPr wrap="none" rtlCol="0">
            <a:spAutoFit/>
          </a:bodyPr>
          <a:lstStyle/>
          <a:p>
            <a:pPr marL="285750" indent="-285750">
              <a:buFont typeface="Arial" panose="020B0604020202020204" pitchFamily="34" charset="0"/>
              <a:buChar char="•"/>
            </a:pPr>
            <a:r>
              <a:rPr lang="en-US" dirty="0"/>
              <a:t>The material selected should have strength and</a:t>
            </a:r>
          </a:p>
          <a:p>
            <a:r>
              <a:rPr lang="en-US" dirty="0"/>
              <a:t>      also it should be light weight.</a:t>
            </a:r>
          </a:p>
        </p:txBody>
      </p:sp>
      <p:pic>
        <p:nvPicPr>
          <p:cNvPr id="11" name="Picture 10">
            <a:extLst>
              <a:ext uri="{FF2B5EF4-FFF2-40B4-BE49-F238E27FC236}">
                <a16:creationId xmlns:a16="http://schemas.microsoft.com/office/drawing/2014/main" id="{D8A8FD31-A524-4E18-A2EE-82119D01EC6A}"/>
              </a:ext>
            </a:extLst>
          </p:cNvPr>
          <p:cNvPicPr>
            <a:picLocks noChangeAspect="1"/>
          </p:cNvPicPr>
          <p:nvPr/>
        </p:nvPicPr>
        <p:blipFill rotWithShape="1">
          <a:blip r:embed="rId2">
            <a:extLst>
              <a:ext uri="{28A0092B-C50C-407E-A947-70E740481C1C}">
                <a14:useLocalDpi xmlns:a14="http://schemas.microsoft.com/office/drawing/2010/main" val="0"/>
              </a:ext>
            </a:extLst>
          </a:blip>
          <a:srcRect l="16591" t="5302" r="18181" b="5302"/>
          <a:stretch/>
        </p:blipFill>
        <p:spPr>
          <a:xfrm>
            <a:off x="8925058" y="1696210"/>
            <a:ext cx="2753279" cy="2121520"/>
          </a:xfrm>
          <a:prstGeom prst="rect">
            <a:avLst/>
          </a:prstGeom>
        </p:spPr>
      </p:pic>
      <p:pic>
        <p:nvPicPr>
          <p:cNvPr id="12" name="Picture 11">
            <a:extLst>
              <a:ext uri="{FF2B5EF4-FFF2-40B4-BE49-F238E27FC236}">
                <a16:creationId xmlns:a16="http://schemas.microsoft.com/office/drawing/2014/main" id="{67C1C4AC-8A94-4270-BE1D-B2161315E5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08344" y="4172507"/>
            <a:ext cx="2947265" cy="2210449"/>
          </a:xfrm>
          <a:prstGeom prst="rect">
            <a:avLst/>
          </a:prstGeom>
        </p:spPr>
      </p:pic>
      <p:sp>
        <p:nvSpPr>
          <p:cNvPr id="13" name="Title 1">
            <a:extLst>
              <a:ext uri="{FF2B5EF4-FFF2-40B4-BE49-F238E27FC236}">
                <a16:creationId xmlns:a16="http://schemas.microsoft.com/office/drawing/2014/main" id="{9C72F5B5-5E3F-4BAE-BFDC-3BFC4F160430}"/>
              </a:ext>
            </a:extLst>
          </p:cNvPr>
          <p:cNvSpPr txBox="1">
            <a:spLocks/>
          </p:cNvSpPr>
          <p:nvPr/>
        </p:nvSpPr>
        <p:spPr>
          <a:xfrm>
            <a:off x="-341124" y="336674"/>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Selection of Material and Components</a:t>
            </a:r>
          </a:p>
        </p:txBody>
      </p:sp>
    </p:spTree>
    <p:extLst>
      <p:ext uri="{BB962C8B-B14F-4D97-AF65-F5344CB8AC3E}">
        <p14:creationId xmlns:p14="http://schemas.microsoft.com/office/powerpoint/2010/main" val="36974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CC769-0674-40CF-AA0E-8A243BB71F89}"/>
              </a:ext>
            </a:extLst>
          </p:cNvPr>
          <p:cNvSpPr>
            <a:spLocks noGrp="1"/>
          </p:cNvSpPr>
          <p:nvPr>
            <p:ph type="sldNum" sz="quarter" idx="12"/>
          </p:nvPr>
        </p:nvSpPr>
        <p:spPr/>
        <p:txBody>
          <a:bodyPr/>
          <a:lstStyle/>
          <a:p>
            <a:fld id="{BBEA8A14-C905-4F87-85C6-6D1DC8760D70}" type="slidenum">
              <a:rPr lang="en-US" smtClean="0"/>
              <a:t>15</a:t>
            </a:fld>
            <a:endParaRPr lang="en-US"/>
          </a:p>
        </p:txBody>
      </p:sp>
      <p:sp>
        <p:nvSpPr>
          <p:cNvPr id="8" name="TextBox 7">
            <a:extLst>
              <a:ext uri="{FF2B5EF4-FFF2-40B4-BE49-F238E27FC236}">
                <a16:creationId xmlns:a16="http://schemas.microsoft.com/office/drawing/2014/main" id="{C1ECBE26-2562-45E7-983D-A97CC8D34788}"/>
              </a:ext>
            </a:extLst>
          </p:cNvPr>
          <p:cNvSpPr txBox="1"/>
          <p:nvPr/>
        </p:nvSpPr>
        <p:spPr>
          <a:xfrm>
            <a:off x="1053829" y="1486788"/>
            <a:ext cx="4876528" cy="1938992"/>
          </a:xfrm>
          <a:prstGeom prst="rect">
            <a:avLst/>
          </a:prstGeom>
          <a:noFill/>
        </p:spPr>
        <p:txBody>
          <a:bodyPr wrap="none" rtlCol="0">
            <a:spAutoFit/>
          </a:bodyPr>
          <a:lstStyle/>
          <a:p>
            <a:pPr marL="285750" indent="-285750">
              <a:buFont typeface="Arial" panose="020B0604020202020204" pitchFamily="34" charset="0"/>
              <a:buChar char="•"/>
            </a:pPr>
            <a:r>
              <a:rPr lang="en-US" sz="2000" dirty="0"/>
              <a:t>NEMA  23 Stepper Motor</a:t>
            </a:r>
          </a:p>
          <a:p>
            <a:pPr marL="285750" indent="-285750">
              <a:buFont typeface="Arial" panose="020B0604020202020204" pitchFamily="34" charset="0"/>
              <a:buChar char="•"/>
            </a:pPr>
            <a:r>
              <a:rPr lang="en-US" sz="2000" dirty="0"/>
              <a:t>TB6600 Stepper Motor Driver</a:t>
            </a:r>
          </a:p>
          <a:p>
            <a:pPr marL="285750" indent="-285750">
              <a:buFont typeface="Arial" panose="020B0604020202020204" pitchFamily="34" charset="0"/>
              <a:buChar char="•"/>
            </a:pPr>
            <a:r>
              <a:rPr lang="en-US" sz="2000" dirty="0"/>
              <a:t>Arduino Uno Microcontroller board</a:t>
            </a:r>
          </a:p>
          <a:p>
            <a:pPr marL="285750" indent="-285750">
              <a:buFont typeface="Arial" panose="020B0604020202020204" pitchFamily="34" charset="0"/>
              <a:buChar char="•"/>
            </a:pPr>
            <a:r>
              <a:rPr lang="en-US" sz="2000" dirty="0"/>
              <a:t>Nvidia Jetson Nano single board computer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4784FF9E-0681-46A6-A757-43AE0763E5C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43474" y="3425780"/>
            <a:ext cx="4009623" cy="3007217"/>
          </a:xfrm>
          <a:prstGeom prst="rect">
            <a:avLst/>
          </a:prstGeom>
        </p:spPr>
      </p:pic>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t="3292" b="6691"/>
          <a:stretch/>
        </p:blipFill>
        <p:spPr>
          <a:xfrm>
            <a:off x="6207616" y="3425780"/>
            <a:ext cx="4314424" cy="2897748"/>
          </a:xfrm>
          <a:prstGeom prst="rect">
            <a:avLst/>
          </a:prstGeom>
        </p:spPr>
      </p:pic>
      <p:sp>
        <p:nvSpPr>
          <p:cNvPr id="7" name="Title 1">
            <a:extLst>
              <a:ext uri="{FF2B5EF4-FFF2-40B4-BE49-F238E27FC236}">
                <a16:creationId xmlns:a16="http://schemas.microsoft.com/office/drawing/2014/main" id="{B22AA243-BB38-4704-97FE-79921E0A4869}"/>
              </a:ext>
            </a:extLst>
          </p:cNvPr>
          <p:cNvSpPr txBox="1">
            <a:spLocks/>
          </p:cNvSpPr>
          <p:nvPr/>
        </p:nvSpPr>
        <p:spPr>
          <a:xfrm>
            <a:off x="-333905" y="335220"/>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Selection of Material and Components</a:t>
            </a:r>
          </a:p>
        </p:txBody>
      </p:sp>
    </p:spTree>
    <p:extLst>
      <p:ext uri="{BB962C8B-B14F-4D97-AF65-F5344CB8AC3E}">
        <p14:creationId xmlns:p14="http://schemas.microsoft.com/office/powerpoint/2010/main" val="133219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16</a:t>
            </a:fld>
            <a:endParaRPr lang="en-US"/>
          </a:p>
        </p:txBody>
      </p:sp>
      <p:pic>
        <p:nvPicPr>
          <p:cNvPr id="6" name="Picture 5">
            <a:extLst>
              <a:ext uri="{FF2B5EF4-FFF2-40B4-BE49-F238E27FC236}">
                <a16:creationId xmlns:a16="http://schemas.microsoft.com/office/drawing/2014/main" id="{D8A8FD31-A524-4E18-A2EE-82119D01EC6A}"/>
              </a:ext>
            </a:extLst>
          </p:cNvPr>
          <p:cNvPicPr>
            <a:picLocks noChangeAspect="1"/>
          </p:cNvPicPr>
          <p:nvPr/>
        </p:nvPicPr>
        <p:blipFill rotWithShape="1">
          <a:blip r:embed="rId2">
            <a:extLst>
              <a:ext uri="{28A0092B-C50C-407E-A947-70E740481C1C}">
                <a14:useLocalDpi xmlns:a14="http://schemas.microsoft.com/office/drawing/2010/main" val="0"/>
              </a:ext>
            </a:extLst>
          </a:blip>
          <a:srcRect l="16591" t="5302" r="18181" b="5302"/>
          <a:stretch/>
        </p:blipFill>
        <p:spPr>
          <a:xfrm>
            <a:off x="1116432" y="1690688"/>
            <a:ext cx="4577786" cy="3527381"/>
          </a:xfrm>
          <a:prstGeom prst="rect">
            <a:avLst/>
          </a:prstGeom>
        </p:spPr>
      </p:pic>
      <p:pic>
        <p:nvPicPr>
          <p:cNvPr id="8" name="Picture 7">
            <a:extLst>
              <a:ext uri="{FF2B5EF4-FFF2-40B4-BE49-F238E27FC236}">
                <a16:creationId xmlns:a16="http://schemas.microsoft.com/office/drawing/2014/main" id="{FEFB2C6E-A0B9-4307-ADF2-C792EECB77B2}"/>
              </a:ext>
            </a:extLst>
          </p:cNvPr>
          <p:cNvPicPr>
            <a:picLocks noChangeAspect="1"/>
          </p:cNvPicPr>
          <p:nvPr/>
        </p:nvPicPr>
        <p:blipFill rotWithShape="1">
          <a:blip r:embed="rId3">
            <a:extLst>
              <a:ext uri="{28A0092B-C50C-407E-A947-70E740481C1C}">
                <a14:useLocalDpi xmlns:a14="http://schemas.microsoft.com/office/drawing/2010/main" val="0"/>
              </a:ext>
            </a:extLst>
          </a:blip>
          <a:srcRect l="22387" t="17762" r="22727" b="15134"/>
          <a:stretch/>
        </p:blipFill>
        <p:spPr>
          <a:xfrm>
            <a:off x="7026537" y="3035162"/>
            <a:ext cx="4577786" cy="3146635"/>
          </a:xfrm>
          <a:prstGeom prst="rect">
            <a:avLst/>
          </a:prstGeom>
        </p:spPr>
      </p:pic>
      <p:sp>
        <p:nvSpPr>
          <p:cNvPr id="7" name="Title 1">
            <a:extLst>
              <a:ext uri="{FF2B5EF4-FFF2-40B4-BE49-F238E27FC236}">
                <a16:creationId xmlns:a16="http://schemas.microsoft.com/office/drawing/2014/main" id="{0772E68A-8287-4DF1-BA53-DB10EF890B86}"/>
              </a:ext>
            </a:extLst>
          </p:cNvPr>
          <p:cNvSpPr txBox="1">
            <a:spLocks/>
          </p:cNvSpPr>
          <p:nvPr/>
        </p:nvSpPr>
        <p:spPr>
          <a:xfrm>
            <a:off x="-4791606" y="34512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Building the Robot</a:t>
            </a:r>
          </a:p>
        </p:txBody>
      </p:sp>
    </p:spTree>
    <p:extLst>
      <p:ext uri="{BB962C8B-B14F-4D97-AF65-F5344CB8AC3E}">
        <p14:creationId xmlns:p14="http://schemas.microsoft.com/office/powerpoint/2010/main" val="49616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17</a:t>
            </a:fld>
            <a:endParaRPr lang="en-US"/>
          </a:p>
        </p:txBody>
      </p:sp>
      <p:pic>
        <p:nvPicPr>
          <p:cNvPr id="5" name="Picture 4">
            <a:extLst>
              <a:ext uri="{FF2B5EF4-FFF2-40B4-BE49-F238E27FC236}">
                <a16:creationId xmlns:a16="http://schemas.microsoft.com/office/drawing/2014/main" id="{67C1C4AC-8A94-4270-BE1D-B2161315E5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53837" y="1571625"/>
            <a:ext cx="4953000" cy="3714750"/>
          </a:xfrm>
          <a:prstGeom prst="rect">
            <a:avLst/>
          </a:prstGeom>
        </p:spPr>
      </p:pic>
      <p:pic>
        <p:nvPicPr>
          <p:cNvPr id="9" name="Picture 8">
            <a:extLst>
              <a:ext uri="{FF2B5EF4-FFF2-40B4-BE49-F238E27FC236}">
                <a16:creationId xmlns:a16="http://schemas.microsoft.com/office/drawing/2014/main" id="{EA16EA9A-C971-486B-B5E2-77649DC420B2}"/>
              </a:ext>
            </a:extLst>
          </p:cNvPr>
          <p:cNvPicPr>
            <a:picLocks noChangeAspect="1"/>
          </p:cNvPicPr>
          <p:nvPr/>
        </p:nvPicPr>
        <p:blipFill rotWithShape="1">
          <a:blip r:embed="rId3">
            <a:extLst>
              <a:ext uri="{28A0092B-C50C-407E-A947-70E740481C1C}">
                <a14:useLocalDpi xmlns:a14="http://schemas.microsoft.com/office/drawing/2010/main" val="0"/>
              </a:ext>
            </a:extLst>
          </a:blip>
          <a:srcRect l="21477" t="15135" r="19318" b="14326"/>
          <a:stretch/>
        </p:blipFill>
        <p:spPr>
          <a:xfrm>
            <a:off x="7161369" y="3311236"/>
            <a:ext cx="4033104" cy="2701637"/>
          </a:xfrm>
          <a:prstGeom prst="rect">
            <a:avLst/>
          </a:prstGeom>
        </p:spPr>
      </p:pic>
      <p:sp>
        <p:nvSpPr>
          <p:cNvPr id="10" name="Title 1">
            <a:extLst>
              <a:ext uri="{FF2B5EF4-FFF2-40B4-BE49-F238E27FC236}">
                <a16:creationId xmlns:a16="http://schemas.microsoft.com/office/drawing/2014/main" id="{058E1CAE-BF33-476A-B168-E455CE95E2C9}"/>
              </a:ext>
            </a:extLst>
          </p:cNvPr>
          <p:cNvSpPr txBox="1">
            <a:spLocks/>
          </p:cNvSpPr>
          <p:nvPr/>
        </p:nvSpPr>
        <p:spPr>
          <a:xfrm>
            <a:off x="-4791606" y="34512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Building the Robot</a:t>
            </a:r>
          </a:p>
        </p:txBody>
      </p:sp>
    </p:spTree>
    <p:extLst>
      <p:ext uri="{BB962C8B-B14F-4D97-AF65-F5344CB8AC3E}">
        <p14:creationId xmlns:p14="http://schemas.microsoft.com/office/powerpoint/2010/main" val="2250682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EA8A14-C905-4F87-85C6-6D1DC8760D70}" type="slidenum">
              <a:rPr lang="en-US" smtClean="0"/>
              <a:t>18</a:t>
            </a:fld>
            <a:endParaRPr lang="en-US"/>
          </a:p>
        </p:txBody>
      </p:sp>
      <p:pic>
        <p:nvPicPr>
          <p:cNvPr id="8" name="Picture 7">
            <a:extLst>
              <a:ext uri="{FF2B5EF4-FFF2-40B4-BE49-F238E27FC236}">
                <a16:creationId xmlns:a16="http://schemas.microsoft.com/office/drawing/2014/main" id="{F71C0CBB-75A6-4028-BF45-9F8E99EB1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027906"/>
            <a:ext cx="4572000" cy="5038531"/>
          </a:xfrm>
          <a:prstGeom prst="rect">
            <a:avLst/>
          </a:prstGeom>
        </p:spPr>
      </p:pic>
      <p:pic>
        <p:nvPicPr>
          <p:cNvPr id="11" name="Picture 10">
            <a:extLst>
              <a:ext uri="{FF2B5EF4-FFF2-40B4-BE49-F238E27FC236}">
                <a16:creationId xmlns:a16="http://schemas.microsoft.com/office/drawing/2014/main" id="{4784FF9E-0681-46A6-A757-43AE0763E5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2910" y="1690688"/>
            <a:ext cx="5507637" cy="4130728"/>
          </a:xfrm>
          <a:prstGeom prst="rect">
            <a:avLst/>
          </a:prstGeom>
        </p:spPr>
      </p:pic>
      <p:sp>
        <p:nvSpPr>
          <p:cNvPr id="9" name="Title 1">
            <a:extLst>
              <a:ext uri="{FF2B5EF4-FFF2-40B4-BE49-F238E27FC236}">
                <a16:creationId xmlns:a16="http://schemas.microsoft.com/office/drawing/2014/main" id="{1DE85B76-D592-4018-8D11-D4294FC4EF94}"/>
              </a:ext>
            </a:extLst>
          </p:cNvPr>
          <p:cNvSpPr txBox="1">
            <a:spLocks/>
          </p:cNvSpPr>
          <p:nvPr/>
        </p:nvSpPr>
        <p:spPr>
          <a:xfrm>
            <a:off x="-4791606" y="34512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Building the Robot</a:t>
            </a:r>
          </a:p>
        </p:txBody>
      </p:sp>
    </p:spTree>
    <p:extLst>
      <p:ext uri="{BB962C8B-B14F-4D97-AF65-F5344CB8AC3E}">
        <p14:creationId xmlns:p14="http://schemas.microsoft.com/office/powerpoint/2010/main" val="2840850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1807"/>
            <a:ext cx="10515600" cy="1325563"/>
          </a:xfrm>
        </p:spPr>
        <p:txBody>
          <a:bodyPr>
            <a:normAutofit/>
          </a:bodyPr>
          <a:lstStyle/>
          <a:p>
            <a:pPr algn="ctr"/>
            <a:r>
              <a:rPr lang="en-US" b="1" dirty="0">
                <a:effectLst>
                  <a:outerShdw blurRad="38100" dist="38100" dir="2700000" algn="tl">
                    <a:srgbClr val="000000">
                      <a:alpha val="43137"/>
                    </a:srgbClr>
                  </a:outerShdw>
                </a:effectLst>
                <a:ea typeface="Adobe Gothic Std B" panose="020B0800000000000000" pitchFamily="34" charset="-128"/>
              </a:rPr>
              <a:t>IMAGE</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PROCESSING</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AND</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PATH</a:t>
            </a:r>
            <a:r>
              <a:rPr lang="en-US" b="1" dirty="0">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PLANNING</a:t>
            </a:r>
          </a:p>
        </p:txBody>
      </p:sp>
      <p:sp>
        <p:nvSpPr>
          <p:cNvPr id="4" name="Slide Number Placeholder 3"/>
          <p:cNvSpPr>
            <a:spLocks noGrp="1"/>
          </p:cNvSpPr>
          <p:nvPr>
            <p:ph type="sldNum" sz="quarter" idx="12"/>
          </p:nvPr>
        </p:nvSpPr>
        <p:spPr/>
        <p:txBody>
          <a:bodyPr/>
          <a:lstStyle/>
          <a:p>
            <a:fld id="{BBEA8A14-C905-4F87-85C6-6D1DC8760D70}" type="slidenum">
              <a:rPr lang="en-US" smtClean="0"/>
              <a:t>19</a:t>
            </a:fld>
            <a:endParaRPr lang="en-US"/>
          </a:p>
        </p:txBody>
      </p:sp>
    </p:spTree>
    <p:extLst>
      <p:ext uri="{BB962C8B-B14F-4D97-AF65-F5344CB8AC3E}">
        <p14:creationId xmlns:p14="http://schemas.microsoft.com/office/powerpoint/2010/main" val="364307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331C-D844-4731-9006-A1BF84B4ED6D}"/>
              </a:ext>
            </a:extLst>
          </p:cNvPr>
          <p:cNvSpPr>
            <a:spLocks noGrp="1"/>
          </p:cNvSpPr>
          <p:nvPr>
            <p:ph type="title"/>
          </p:nvPr>
        </p:nvSpPr>
        <p:spPr/>
        <p:txBody>
          <a:bodyPr/>
          <a:lstStyle/>
          <a:p>
            <a:r>
              <a:rPr lang="en-US" b="1" dirty="0">
                <a:latin typeface="+mn-lt"/>
                <a:ea typeface="Adobe Gothic Std B" panose="020B0800000000000000" pitchFamily="34" charset="-128"/>
              </a:rPr>
              <a:t>Content</a:t>
            </a:r>
            <a:endParaRPr lang="en-US" dirty="0">
              <a:latin typeface="+mn-lt"/>
            </a:endParaRPr>
          </a:p>
        </p:txBody>
      </p:sp>
      <p:sp>
        <p:nvSpPr>
          <p:cNvPr id="3" name="Content Placeholder 2">
            <a:extLst>
              <a:ext uri="{FF2B5EF4-FFF2-40B4-BE49-F238E27FC236}">
                <a16:creationId xmlns:a16="http://schemas.microsoft.com/office/drawing/2014/main" id="{286DDF74-9DA2-4B3D-9644-AAC2975C95B0}"/>
              </a:ext>
            </a:extLst>
          </p:cNvPr>
          <p:cNvSpPr>
            <a:spLocks noGrp="1"/>
          </p:cNvSpPr>
          <p:nvPr>
            <p:ph idx="1"/>
          </p:nvPr>
        </p:nvSpPr>
        <p:spPr>
          <a:xfrm>
            <a:off x="838200" y="1690688"/>
            <a:ext cx="10515600" cy="3668712"/>
          </a:xfrm>
        </p:spPr>
        <p:txBody>
          <a:bodyPr>
            <a:noAutofit/>
          </a:bodyPr>
          <a:lstStyle/>
          <a:p>
            <a:pPr marL="457200" indent="-457200">
              <a:buFont typeface="+mj-lt"/>
              <a:buAutoNum type="arabicPeriod"/>
            </a:pPr>
            <a:r>
              <a:rPr lang="en-US" sz="2400" dirty="0"/>
              <a:t>Introduction</a:t>
            </a:r>
          </a:p>
          <a:p>
            <a:pPr marL="457200" indent="-457200">
              <a:buFont typeface="+mj-lt"/>
              <a:buAutoNum type="arabicPeriod"/>
            </a:pPr>
            <a:r>
              <a:rPr lang="en-US" sz="2400" dirty="0"/>
              <a:t>Objective</a:t>
            </a:r>
          </a:p>
          <a:p>
            <a:pPr marL="457200" indent="-457200">
              <a:buFont typeface="+mj-lt"/>
              <a:buAutoNum type="arabicPeriod"/>
            </a:pPr>
            <a:r>
              <a:rPr lang="en-US" sz="2400" dirty="0"/>
              <a:t>Methodology</a:t>
            </a:r>
          </a:p>
          <a:p>
            <a:pPr marL="914400" lvl="1" indent="-457200">
              <a:buFont typeface="+mj-lt"/>
              <a:buAutoNum type="alphaLcPeriod"/>
            </a:pPr>
            <a:r>
              <a:rPr lang="en-US" sz="2000" dirty="0"/>
              <a:t>Order Management System</a:t>
            </a:r>
          </a:p>
          <a:p>
            <a:pPr marL="914400" lvl="1" indent="-457200">
              <a:buFont typeface="+mj-lt"/>
              <a:buAutoNum type="alphaLcPeriod"/>
            </a:pPr>
            <a:r>
              <a:rPr lang="en-US" sz="2000" dirty="0"/>
              <a:t>Robot Design and Control</a:t>
            </a:r>
          </a:p>
          <a:p>
            <a:pPr marL="914400" lvl="1" indent="-457200">
              <a:buFont typeface="+mj-lt"/>
              <a:buAutoNum type="alphaLcPeriod"/>
            </a:pPr>
            <a:r>
              <a:rPr lang="en-US" sz="2000" dirty="0"/>
              <a:t>Image Processing and Path Planning</a:t>
            </a:r>
          </a:p>
          <a:p>
            <a:pPr marL="914400" lvl="1" indent="-457200">
              <a:buFont typeface="+mj-lt"/>
              <a:buAutoNum type="alphaLcPeriod"/>
            </a:pPr>
            <a:r>
              <a:rPr lang="en-US" sz="2000" dirty="0"/>
              <a:t>External Vision Based Navigation and Path Planning</a:t>
            </a:r>
          </a:p>
          <a:p>
            <a:pPr marL="457200" indent="-457200">
              <a:buFont typeface="+mj-lt"/>
              <a:buAutoNum type="arabicPeriod"/>
            </a:pPr>
            <a:r>
              <a:rPr lang="en-US" sz="2400" dirty="0"/>
              <a:t>Appendix</a:t>
            </a:r>
          </a:p>
          <a:p>
            <a:endParaRPr lang="en-US" sz="2400" dirty="0"/>
          </a:p>
          <a:p>
            <a:endParaRPr lang="en-US" sz="2400" dirty="0"/>
          </a:p>
        </p:txBody>
      </p:sp>
      <p:sp>
        <p:nvSpPr>
          <p:cNvPr id="4" name="Slide Number Placeholder 3">
            <a:extLst>
              <a:ext uri="{FF2B5EF4-FFF2-40B4-BE49-F238E27FC236}">
                <a16:creationId xmlns:a16="http://schemas.microsoft.com/office/drawing/2014/main" id="{C582BAB1-D2EA-476E-AA17-DA355FFB892D}"/>
              </a:ext>
            </a:extLst>
          </p:cNvPr>
          <p:cNvSpPr>
            <a:spLocks noGrp="1"/>
          </p:cNvSpPr>
          <p:nvPr>
            <p:ph type="sldNum" sz="quarter" idx="12"/>
          </p:nvPr>
        </p:nvSpPr>
        <p:spPr/>
        <p:txBody>
          <a:bodyPr/>
          <a:lstStyle/>
          <a:p>
            <a:fld id="{6AB61D65-967F-4347-AAD4-2B74EAD2042A}" type="slidenum">
              <a:rPr lang="en-US" smtClean="0"/>
              <a:t>2</a:t>
            </a:fld>
            <a:endParaRPr lang="en-US"/>
          </a:p>
        </p:txBody>
      </p:sp>
    </p:spTree>
    <p:extLst>
      <p:ext uri="{BB962C8B-B14F-4D97-AF65-F5344CB8AC3E}">
        <p14:creationId xmlns:p14="http://schemas.microsoft.com/office/powerpoint/2010/main" val="368595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CCA167-734E-4667-92A1-FC4C46B2479B}"/>
              </a:ext>
            </a:extLst>
          </p:cNvPr>
          <p:cNvSpPr>
            <a:spLocks noGrp="1"/>
          </p:cNvSpPr>
          <p:nvPr>
            <p:ph type="sldNum" sz="quarter" idx="12"/>
          </p:nvPr>
        </p:nvSpPr>
        <p:spPr/>
        <p:txBody>
          <a:bodyPr/>
          <a:lstStyle/>
          <a:p>
            <a:fld id="{BBEA8A14-C905-4F87-85C6-6D1DC8760D70}" type="slidenum">
              <a:rPr lang="en-US" smtClean="0"/>
              <a:t>20</a:t>
            </a:fld>
            <a:endParaRPr lang="en-US"/>
          </a:p>
        </p:txBody>
      </p:sp>
      <p:sp>
        <p:nvSpPr>
          <p:cNvPr id="9" name="TextBox 8">
            <a:extLst>
              <a:ext uri="{FF2B5EF4-FFF2-40B4-BE49-F238E27FC236}">
                <a16:creationId xmlns:a16="http://schemas.microsoft.com/office/drawing/2014/main" id="{4707345F-914F-4381-B545-71F4742BEF4A}"/>
              </a:ext>
            </a:extLst>
          </p:cNvPr>
          <p:cNvSpPr txBox="1"/>
          <p:nvPr/>
        </p:nvSpPr>
        <p:spPr>
          <a:xfrm>
            <a:off x="6569763" y="1925963"/>
            <a:ext cx="53340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camera we use should have a wide viewing angle to cover the area.</a:t>
            </a:r>
          </a:p>
          <a:p>
            <a:pPr marL="285750" indent="-285750">
              <a:buFont typeface="Arial" panose="020B0604020202020204" pitchFamily="34" charset="0"/>
              <a:buChar char="•"/>
            </a:pPr>
            <a:r>
              <a:rPr lang="en-US" sz="2400" dirty="0"/>
              <a:t>The images from wide angle cameras has lens distortion. We used camera calibration to remove the effects of lens distortion.</a:t>
            </a:r>
          </a:p>
          <a:p>
            <a:pPr marL="285750" indent="-285750">
              <a:buFont typeface="Arial" panose="020B0604020202020204" pitchFamily="34" charset="0"/>
              <a:buChar char="•"/>
            </a:pPr>
            <a:r>
              <a:rPr lang="en-US" sz="2400" dirty="0"/>
              <a:t>We used MATLAB Camera calibrator from Computer Vision Toolbox.</a:t>
            </a:r>
          </a:p>
        </p:txBody>
      </p:sp>
      <p:pic>
        <p:nvPicPr>
          <p:cNvPr id="5" name="Picture 4">
            <a:extLst>
              <a:ext uri="{FF2B5EF4-FFF2-40B4-BE49-F238E27FC236}">
                <a16:creationId xmlns:a16="http://schemas.microsoft.com/office/drawing/2014/main" id="{C3FEBA83-C1CC-4AC5-9787-53C3E6C42F2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62158" y="1644925"/>
            <a:ext cx="5546037" cy="4159527"/>
          </a:xfrm>
          <a:prstGeom prst="rect">
            <a:avLst/>
          </a:prstGeom>
        </p:spPr>
      </p:pic>
      <p:sp>
        <p:nvSpPr>
          <p:cNvPr id="10" name="Text Placeholder 3">
            <a:extLst>
              <a:ext uri="{FF2B5EF4-FFF2-40B4-BE49-F238E27FC236}">
                <a16:creationId xmlns:a16="http://schemas.microsoft.com/office/drawing/2014/main" id="{E6BA7969-F7DB-42AA-978C-2C15FF662377}"/>
              </a:ext>
            </a:extLst>
          </p:cNvPr>
          <p:cNvSpPr txBox="1">
            <a:spLocks/>
          </p:cNvSpPr>
          <p:nvPr/>
        </p:nvSpPr>
        <p:spPr>
          <a:xfrm>
            <a:off x="2430185" y="6007349"/>
            <a:ext cx="3932237"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Before Camera Calibration</a:t>
            </a:r>
          </a:p>
        </p:txBody>
      </p:sp>
      <p:sp>
        <p:nvSpPr>
          <p:cNvPr id="13" name="Title 1">
            <a:extLst>
              <a:ext uri="{FF2B5EF4-FFF2-40B4-BE49-F238E27FC236}">
                <a16:creationId xmlns:a16="http://schemas.microsoft.com/office/drawing/2014/main" id="{E1AD4374-80AC-475C-BB57-2B3E59BD4C08}"/>
              </a:ext>
            </a:extLst>
          </p:cNvPr>
          <p:cNvSpPr txBox="1">
            <a:spLocks/>
          </p:cNvSpPr>
          <p:nvPr/>
        </p:nvSpPr>
        <p:spPr>
          <a:xfrm>
            <a:off x="-4633091" y="324805"/>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Camera Calibration</a:t>
            </a:r>
          </a:p>
        </p:txBody>
      </p:sp>
    </p:spTree>
    <p:extLst>
      <p:ext uri="{BB962C8B-B14F-4D97-AF65-F5344CB8AC3E}">
        <p14:creationId xmlns:p14="http://schemas.microsoft.com/office/powerpoint/2010/main" val="2177675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CCA167-734E-4667-92A1-FC4C46B2479B}"/>
              </a:ext>
            </a:extLst>
          </p:cNvPr>
          <p:cNvSpPr>
            <a:spLocks noGrp="1"/>
          </p:cNvSpPr>
          <p:nvPr>
            <p:ph type="sldNum" sz="quarter" idx="12"/>
          </p:nvPr>
        </p:nvSpPr>
        <p:spPr/>
        <p:txBody>
          <a:bodyPr/>
          <a:lstStyle/>
          <a:p>
            <a:fld id="{BBEA8A14-C905-4F87-85C6-6D1DC8760D70}" type="slidenum">
              <a:rPr lang="en-US" smtClean="0"/>
              <a:t>21</a:t>
            </a:fld>
            <a:endParaRPr lang="en-US"/>
          </a:p>
        </p:txBody>
      </p:sp>
      <p:sp>
        <p:nvSpPr>
          <p:cNvPr id="9" name="TextBox 8">
            <a:extLst>
              <a:ext uri="{FF2B5EF4-FFF2-40B4-BE49-F238E27FC236}">
                <a16:creationId xmlns:a16="http://schemas.microsoft.com/office/drawing/2014/main" id="{4707345F-914F-4381-B545-71F4742BEF4A}"/>
              </a:ext>
            </a:extLst>
          </p:cNvPr>
          <p:cNvSpPr txBox="1"/>
          <p:nvPr/>
        </p:nvSpPr>
        <p:spPr>
          <a:xfrm>
            <a:off x="6705028" y="2359922"/>
            <a:ext cx="527493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Calibration process estimates camera intrinsic, extrinsic, and lens distortion parameters.</a:t>
            </a:r>
          </a:p>
          <a:p>
            <a:pPr marL="285750" indent="-285750">
              <a:buFont typeface="Arial" panose="020B0604020202020204" pitchFamily="34" charset="0"/>
              <a:buChar char="•"/>
            </a:pPr>
            <a:r>
              <a:rPr lang="en-US" sz="2400" dirty="0"/>
              <a:t>Those parameters are used to remove the effects of lens distortion from an image.</a:t>
            </a:r>
          </a:p>
          <a:p>
            <a:pPr marL="285750" indent="-28575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C3FEBA83-C1CC-4AC5-9787-53C3E6C42F20}"/>
              </a:ext>
            </a:extLst>
          </p:cNvPr>
          <p:cNvPicPr>
            <a:picLocks noChangeAspect="1"/>
          </p:cNvPicPr>
          <p:nvPr/>
        </p:nvPicPr>
        <p:blipFill rotWithShape="1">
          <a:blip r:embed="rId2">
            <a:extLst>
              <a:ext uri="{28A0092B-C50C-407E-A947-70E740481C1C}">
                <a14:useLocalDpi xmlns:a14="http://schemas.microsoft.com/office/drawing/2010/main" val="0"/>
              </a:ext>
            </a:extLst>
          </a:blip>
          <a:srcRect l="22740" t="4558" r="22908" b="11275"/>
          <a:stretch/>
        </p:blipFill>
        <p:spPr>
          <a:xfrm>
            <a:off x="941473" y="1807171"/>
            <a:ext cx="5485260" cy="4029987"/>
          </a:xfrm>
          <a:prstGeom prst="rect">
            <a:avLst/>
          </a:prstGeom>
        </p:spPr>
      </p:pic>
      <p:sp>
        <p:nvSpPr>
          <p:cNvPr id="10" name="Text Placeholder 3">
            <a:extLst>
              <a:ext uri="{FF2B5EF4-FFF2-40B4-BE49-F238E27FC236}">
                <a16:creationId xmlns:a16="http://schemas.microsoft.com/office/drawing/2014/main" id="{E6BA7969-F7DB-42AA-978C-2C15FF662377}"/>
              </a:ext>
            </a:extLst>
          </p:cNvPr>
          <p:cNvSpPr txBox="1">
            <a:spLocks/>
          </p:cNvSpPr>
          <p:nvPr/>
        </p:nvSpPr>
        <p:spPr>
          <a:xfrm>
            <a:off x="2494496" y="6137299"/>
            <a:ext cx="3932237"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After Camera Calibration</a:t>
            </a:r>
          </a:p>
        </p:txBody>
      </p:sp>
      <p:sp>
        <p:nvSpPr>
          <p:cNvPr id="7" name="Title 1">
            <a:extLst>
              <a:ext uri="{FF2B5EF4-FFF2-40B4-BE49-F238E27FC236}">
                <a16:creationId xmlns:a16="http://schemas.microsoft.com/office/drawing/2014/main" id="{159AF863-F7B6-48BF-994E-75B3C213DC98}"/>
              </a:ext>
            </a:extLst>
          </p:cNvPr>
          <p:cNvSpPr txBox="1">
            <a:spLocks/>
          </p:cNvSpPr>
          <p:nvPr/>
        </p:nvSpPr>
        <p:spPr>
          <a:xfrm>
            <a:off x="-4633091" y="324805"/>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Camera Calibration</a:t>
            </a:r>
          </a:p>
        </p:txBody>
      </p:sp>
    </p:spTree>
    <p:extLst>
      <p:ext uri="{BB962C8B-B14F-4D97-AF65-F5344CB8AC3E}">
        <p14:creationId xmlns:p14="http://schemas.microsoft.com/office/powerpoint/2010/main" val="415936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B317B-6695-408A-85EF-9D07D97A7F55}"/>
              </a:ext>
            </a:extLst>
          </p:cNvPr>
          <p:cNvSpPr>
            <a:spLocks noGrp="1"/>
          </p:cNvSpPr>
          <p:nvPr>
            <p:ph idx="1"/>
          </p:nvPr>
        </p:nvSpPr>
        <p:spPr>
          <a:xfrm>
            <a:off x="838200" y="1825625"/>
            <a:ext cx="10515600" cy="957332"/>
          </a:xfrm>
        </p:spPr>
        <p:txBody>
          <a:bodyPr>
            <a:normAutofit fontScale="92500"/>
          </a:bodyPr>
          <a:lstStyle/>
          <a:p>
            <a:r>
              <a:rPr lang="en-US" dirty="0"/>
              <a:t>We need to pre process image before use it with path planning algorithm. We used MATLAB Computer Vision Toolbox for Image processing.</a:t>
            </a:r>
          </a:p>
        </p:txBody>
      </p:sp>
      <p:sp>
        <p:nvSpPr>
          <p:cNvPr id="4" name="Slide Number Placeholder 3">
            <a:extLst>
              <a:ext uri="{FF2B5EF4-FFF2-40B4-BE49-F238E27FC236}">
                <a16:creationId xmlns:a16="http://schemas.microsoft.com/office/drawing/2014/main" id="{AFEF72BB-11E6-46AB-A792-AC85E46E6778}"/>
              </a:ext>
            </a:extLst>
          </p:cNvPr>
          <p:cNvSpPr>
            <a:spLocks noGrp="1"/>
          </p:cNvSpPr>
          <p:nvPr>
            <p:ph type="sldNum" sz="quarter" idx="12"/>
          </p:nvPr>
        </p:nvSpPr>
        <p:spPr/>
        <p:txBody>
          <a:bodyPr/>
          <a:lstStyle/>
          <a:p>
            <a:fld id="{BBEA8A14-C905-4F87-85C6-6D1DC8760D70}" type="slidenum">
              <a:rPr lang="en-US" smtClean="0"/>
              <a:t>22</a:t>
            </a:fld>
            <a:endParaRPr lang="en-US"/>
          </a:p>
        </p:txBody>
      </p:sp>
      <p:sp>
        <p:nvSpPr>
          <p:cNvPr id="5" name="Title 1">
            <a:extLst>
              <a:ext uri="{FF2B5EF4-FFF2-40B4-BE49-F238E27FC236}">
                <a16:creationId xmlns:a16="http://schemas.microsoft.com/office/drawing/2014/main" id="{7C46051B-6A38-4F25-A130-771A48374679}"/>
              </a:ext>
            </a:extLst>
          </p:cNvPr>
          <p:cNvSpPr txBox="1">
            <a:spLocks/>
          </p:cNvSpPr>
          <p:nvPr/>
        </p:nvSpPr>
        <p:spPr>
          <a:xfrm>
            <a:off x="1027041" y="2858659"/>
            <a:ext cx="2435087"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Image resizing</a:t>
            </a:r>
            <a:endParaRPr lang="en-US" dirty="0"/>
          </a:p>
        </p:txBody>
      </p:sp>
      <p:sp>
        <p:nvSpPr>
          <p:cNvPr id="6" name="TextBox 5">
            <a:extLst>
              <a:ext uri="{FF2B5EF4-FFF2-40B4-BE49-F238E27FC236}">
                <a16:creationId xmlns:a16="http://schemas.microsoft.com/office/drawing/2014/main" id="{FDE6BFA6-A33E-44D9-818B-A5F47C26AD07}"/>
              </a:ext>
            </a:extLst>
          </p:cNvPr>
          <p:cNvSpPr txBox="1"/>
          <p:nvPr/>
        </p:nvSpPr>
        <p:spPr>
          <a:xfrm>
            <a:off x="1027041" y="3557534"/>
            <a:ext cx="9508435"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We used Image resizing to decrease the total number of pixels in the image to reduce the processing power needed and processing time.</a:t>
            </a:r>
          </a:p>
        </p:txBody>
      </p:sp>
      <p:pic>
        <p:nvPicPr>
          <p:cNvPr id="8" name="Picture 7">
            <a:extLst>
              <a:ext uri="{FF2B5EF4-FFF2-40B4-BE49-F238E27FC236}">
                <a16:creationId xmlns:a16="http://schemas.microsoft.com/office/drawing/2014/main" id="{20AB56FB-4E89-4AAF-9B70-80FBC8030728}"/>
              </a:ext>
            </a:extLst>
          </p:cNvPr>
          <p:cNvPicPr>
            <a:picLocks noChangeAspect="1"/>
          </p:cNvPicPr>
          <p:nvPr/>
        </p:nvPicPr>
        <p:blipFill rotWithShape="1">
          <a:blip r:embed="rId2">
            <a:extLst>
              <a:ext uri="{28A0092B-C50C-407E-A947-70E740481C1C}">
                <a14:useLocalDpi xmlns:a14="http://schemas.microsoft.com/office/drawing/2010/main" val="0"/>
              </a:ext>
            </a:extLst>
          </a:blip>
          <a:srcRect l="22740" t="4558" r="22908" b="11275"/>
          <a:stretch/>
        </p:blipFill>
        <p:spPr>
          <a:xfrm>
            <a:off x="2383275" y="4482209"/>
            <a:ext cx="2346205" cy="1723742"/>
          </a:xfrm>
          <a:prstGeom prst="rect">
            <a:avLst/>
          </a:prstGeom>
        </p:spPr>
      </p:pic>
      <p:sp>
        <p:nvSpPr>
          <p:cNvPr id="9" name="Text Placeholder 3">
            <a:extLst>
              <a:ext uri="{FF2B5EF4-FFF2-40B4-BE49-F238E27FC236}">
                <a16:creationId xmlns:a16="http://schemas.microsoft.com/office/drawing/2014/main" id="{71CA3E29-DD06-41BB-8483-09E753AFE830}"/>
              </a:ext>
            </a:extLst>
          </p:cNvPr>
          <p:cNvSpPr txBox="1">
            <a:spLocks/>
          </p:cNvSpPr>
          <p:nvPr/>
        </p:nvSpPr>
        <p:spPr>
          <a:xfrm>
            <a:off x="2383275" y="6330263"/>
            <a:ext cx="3932237"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Resolution - 3400x4600</a:t>
            </a:r>
          </a:p>
        </p:txBody>
      </p:sp>
      <p:pic>
        <p:nvPicPr>
          <p:cNvPr id="10" name="Picture 9">
            <a:extLst>
              <a:ext uri="{FF2B5EF4-FFF2-40B4-BE49-F238E27FC236}">
                <a16:creationId xmlns:a16="http://schemas.microsoft.com/office/drawing/2014/main" id="{9065DC32-EA3B-4075-A6EA-B57F0AED4CD6}"/>
              </a:ext>
            </a:extLst>
          </p:cNvPr>
          <p:cNvPicPr>
            <a:picLocks noChangeAspect="1"/>
          </p:cNvPicPr>
          <p:nvPr/>
        </p:nvPicPr>
        <p:blipFill rotWithShape="1">
          <a:blip r:embed="rId2">
            <a:extLst>
              <a:ext uri="{28A0092B-C50C-407E-A947-70E740481C1C}">
                <a14:useLocalDpi xmlns:a14="http://schemas.microsoft.com/office/drawing/2010/main" val="0"/>
              </a:ext>
            </a:extLst>
          </a:blip>
          <a:srcRect l="22740" t="4558" r="22908" b="11275"/>
          <a:stretch/>
        </p:blipFill>
        <p:spPr>
          <a:xfrm>
            <a:off x="5781259" y="4466748"/>
            <a:ext cx="2346205" cy="1723742"/>
          </a:xfrm>
          <a:prstGeom prst="rect">
            <a:avLst/>
          </a:prstGeom>
        </p:spPr>
      </p:pic>
      <p:sp>
        <p:nvSpPr>
          <p:cNvPr id="11" name="Text Placeholder 3">
            <a:extLst>
              <a:ext uri="{FF2B5EF4-FFF2-40B4-BE49-F238E27FC236}">
                <a16:creationId xmlns:a16="http://schemas.microsoft.com/office/drawing/2014/main" id="{82C64EDD-BFCE-43BB-93E0-6CC92EEEDA52}"/>
              </a:ext>
            </a:extLst>
          </p:cNvPr>
          <p:cNvSpPr txBox="1">
            <a:spLocks/>
          </p:cNvSpPr>
          <p:nvPr/>
        </p:nvSpPr>
        <p:spPr>
          <a:xfrm>
            <a:off x="5925376" y="6321705"/>
            <a:ext cx="3932237"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Resolution - 360x480</a:t>
            </a:r>
          </a:p>
        </p:txBody>
      </p:sp>
      <p:sp>
        <p:nvSpPr>
          <p:cNvPr id="14" name="Title 1">
            <a:extLst>
              <a:ext uri="{FF2B5EF4-FFF2-40B4-BE49-F238E27FC236}">
                <a16:creationId xmlns:a16="http://schemas.microsoft.com/office/drawing/2014/main" id="{54D7D1BA-E951-4F08-B9A5-BE78912119DA}"/>
              </a:ext>
            </a:extLst>
          </p:cNvPr>
          <p:cNvSpPr txBox="1">
            <a:spLocks/>
          </p:cNvSpPr>
          <p:nvPr/>
        </p:nvSpPr>
        <p:spPr>
          <a:xfrm>
            <a:off x="-5163081" y="445553"/>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Image Processing</a:t>
            </a:r>
          </a:p>
        </p:txBody>
      </p:sp>
    </p:spTree>
    <p:extLst>
      <p:ext uri="{BB962C8B-B14F-4D97-AF65-F5344CB8AC3E}">
        <p14:creationId xmlns:p14="http://schemas.microsoft.com/office/powerpoint/2010/main" val="414120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23</a:t>
            </a:fld>
            <a:endParaRPr lang="en-US"/>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486659"/>
            <a:ext cx="383650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t>Image Erosion and dilation </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2104336"/>
            <a:ext cx="950843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Erosion removes pixels on object boundaries while Dilation adds pixels to the boundaries of objects in an image.</a:t>
            </a:r>
          </a:p>
        </p:txBody>
      </p:sp>
      <p:pic>
        <p:nvPicPr>
          <p:cNvPr id="8" name="Picture 7">
            <a:extLst>
              <a:ext uri="{FF2B5EF4-FFF2-40B4-BE49-F238E27FC236}">
                <a16:creationId xmlns:a16="http://schemas.microsoft.com/office/drawing/2014/main" id="{660AA806-98ED-43D4-94D2-3E4B4943F05F}"/>
              </a:ext>
            </a:extLst>
          </p:cNvPr>
          <p:cNvPicPr>
            <a:picLocks noChangeAspect="1"/>
          </p:cNvPicPr>
          <p:nvPr/>
        </p:nvPicPr>
        <p:blipFill>
          <a:blip r:embed="rId2"/>
          <a:stretch>
            <a:fillRect/>
          </a:stretch>
        </p:blipFill>
        <p:spPr>
          <a:xfrm>
            <a:off x="491633" y="3316079"/>
            <a:ext cx="3443459" cy="2531167"/>
          </a:xfrm>
          <a:prstGeom prst="rect">
            <a:avLst/>
          </a:prstGeom>
        </p:spPr>
      </p:pic>
      <p:pic>
        <p:nvPicPr>
          <p:cNvPr id="10" name="Picture 9">
            <a:extLst>
              <a:ext uri="{FF2B5EF4-FFF2-40B4-BE49-F238E27FC236}">
                <a16:creationId xmlns:a16="http://schemas.microsoft.com/office/drawing/2014/main" id="{EEBEE17D-35D2-49B0-9293-D68D1B4A4EA0}"/>
              </a:ext>
            </a:extLst>
          </p:cNvPr>
          <p:cNvPicPr>
            <a:picLocks noChangeAspect="1"/>
          </p:cNvPicPr>
          <p:nvPr/>
        </p:nvPicPr>
        <p:blipFill rotWithShape="1">
          <a:blip r:embed="rId3">
            <a:extLst>
              <a:ext uri="{28A0092B-C50C-407E-A947-70E740481C1C}">
                <a14:useLocalDpi xmlns:a14="http://schemas.microsoft.com/office/drawing/2010/main" val="0"/>
              </a:ext>
            </a:extLst>
          </a:blip>
          <a:srcRect l="13415" t="6236" r="13456" b="14896"/>
          <a:stretch/>
        </p:blipFill>
        <p:spPr>
          <a:xfrm>
            <a:off x="8312062" y="3300179"/>
            <a:ext cx="3388305" cy="2531166"/>
          </a:xfrm>
          <a:prstGeom prst="rect">
            <a:avLst/>
          </a:prstGeom>
        </p:spPr>
      </p:pic>
      <p:pic>
        <p:nvPicPr>
          <p:cNvPr id="12" name="Picture 11">
            <a:extLst>
              <a:ext uri="{FF2B5EF4-FFF2-40B4-BE49-F238E27FC236}">
                <a16:creationId xmlns:a16="http://schemas.microsoft.com/office/drawing/2014/main" id="{E9BD1A19-651E-4F44-8230-A647C1C29956}"/>
              </a:ext>
            </a:extLst>
          </p:cNvPr>
          <p:cNvPicPr>
            <a:picLocks noChangeAspect="1"/>
          </p:cNvPicPr>
          <p:nvPr/>
        </p:nvPicPr>
        <p:blipFill rotWithShape="1">
          <a:blip r:embed="rId3">
            <a:extLst>
              <a:ext uri="{28A0092B-C50C-407E-A947-70E740481C1C}">
                <a14:useLocalDpi xmlns:a14="http://schemas.microsoft.com/office/drawing/2010/main" val="0"/>
              </a:ext>
            </a:extLst>
          </a:blip>
          <a:srcRect l="13196" t="7386" r="13835" b="14602"/>
          <a:stretch/>
        </p:blipFill>
        <p:spPr>
          <a:xfrm>
            <a:off x="4401847" y="3316079"/>
            <a:ext cx="3443459" cy="2549966"/>
          </a:xfrm>
          <a:prstGeom prst="rect">
            <a:avLst/>
          </a:prstGeom>
        </p:spPr>
      </p:pic>
      <p:sp>
        <p:nvSpPr>
          <p:cNvPr id="13" name="Text Placeholder 3">
            <a:extLst>
              <a:ext uri="{FF2B5EF4-FFF2-40B4-BE49-F238E27FC236}">
                <a16:creationId xmlns:a16="http://schemas.microsoft.com/office/drawing/2014/main" id="{CA40F6FB-513C-4F6E-B698-6B95E6977B45}"/>
              </a:ext>
            </a:extLst>
          </p:cNvPr>
          <p:cNvSpPr txBox="1">
            <a:spLocks/>
          </p:cNvSpPr>
          <p:nvPr/>
        </p:nvSpPr>
        <p:spPr>
          <a:xfrm>
            <a:off x="1437453" y="6054774"/>
            <a:ext cx="1551817"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Resized Image</a:t>
            </a:r>
          </a:p>
        </p:txBody>
      </p:sp>
      <p:sp>
        <p:nvSpPr>
          <p:cNvPr id="14" name="Text Placeholder 3">
            <a:extLst>
              <a:ext uri="{FF2B5EF4-FFF2-40B4-BE49-F238E27FC236}">
                <a16:creationId xmlns:a16="http://schemas.microsoft.com/office/drawing/2014/main" id="{2B4DCBA9-7AE9-41C1-B1CD-BF27E3AAAB0E}"/>
              </a:ext>
            </a:extLst>
          </p:cNvPr>
          <p:cNvSpPr txBox="1">
            <a:spLocks/>
          </p:cNvSpPr>
          <p:nvPr/>
        </p:nvSpPr>
        <p:spPr>
          <a:xfrm>
            <a:off x="5125486" y="6054773"/>
            <a:ext cx="1996180" cy="43810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With Image Erosion</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9098855" y="6054772"/>
            <a:ext cx="2095919"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With Image Dilation</a:t>
            </a:r>
          </a:p>
        </p:txBody>
      </p:sp>
      <p:sp>
        <p:nvSpPr>
          <p:cNvPr id="17" name="Title 1">
            <a:extLst>
              <a:ext uri="{FF2B5EF4-FFF2-40B4-BE49-F238E27FC236}">
                <a16:creationId xmlns:a16="http://schemas.microsoft.com/office/drawing/2014/main" id="{997DA84D-AA33-43C0-BA0C-6E541F3D8888}"/>
              </a:ext>
            </a:extLst>
          </p:cNvPr>
          <p:cNvSpPr txBox="1">
            <a:spLocks/>
          </p:cNvSpPr>
          <p:nvPr/>
        </p:nvSpPr>
        <p:spPr>
          <a:xfrm>
            <a:off x="-5163081" y="45984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Image Processing</a:t>
            </a:r>
          </a:p>
        </p:txBody>
      </p:sp>
    </p:spTree>
    <p:extLst>
      <p:ext uri="{BB962C8B-B14F-4D97-AF65-F5344CB8AC3E}">
        <p14:creationId xmlns:p14="http://schemas.microsoft.com/office/powerpoint/2010/main" val="199148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24</a:t>
            </a:fld>
            <a:endParaRPr lang="en-US"/>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486659"/>
            <a:ext cx="383650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Image segmentation</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2104336"/>
            <a:ext cx="950843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We use Image segmentation to partition the image into multiple segments.</a:t>
            </a:r>
          </a:p>
        </p:txBody>
      </p:sp>
      <p:pic>
        <p:nvPicPr>
          <p:cNvPr id="10" name="Picture 9">
            <a:extLst>
              <a:ext uri="{FF2B5EF4-FFF2-40B4-BE49-F238E27FC236}">
                <a16:creationId xmlns:a16="http://schemas.microsoft.com/office/drawing/2014/main" id="{EEBEE17D-35D2-49B0-9293-D68D1B4A4EA0}"/>
              </a:ext>
            </a:extLst>
          </p:cNvPr>
          <p:cNvPicPr>
            <a:picLocks noChangeAspect="1"/>
          </p:cNvPicPr>
          <p:nvPr/>
        </p:nvPicPr>
        <p:blipFill rotWithShape="1">
          <a:blip r:embed="rId3">
            <a:extLst>
              <a:ext uri="{28A0092B-C50C-407E-A947-70E740481C1C}">
                <a14:useLocalDpi xmlns:a14="http://schemas.microsoft.com/office/drawing/2010/main" val="0"/>
              </a:ext>
            </a:extLst>
          </a:blip>
          <a:srcRect l="13415" t="6236" r="13456" b="14896"/>
          <a:stretch/>
        </p:blipFill>
        <p:spPr>
          <a:xfrm>
            <a:off x="1437453" y="3014026"/>
            <a:ext cx="3757399" cy="2806890"/>
          </a:xfrm>
          <a:prstGeom prst="rect">
            <a:avLst/>
          </a:prstGeom>
        </p:spPr>
      </p:pic>
      <p:sp>
        <p:nvSpPr>
          <p:cNvPr id="13" name="Text Placeholder 3">
            <a:extLst>
              <a:ext uri="{FF2B5EF4-FFF2-40B4-BE49-F238E27FC236}">
                <a16:creationId xmlns:a16="http://schemas.microsoft.com/office/drawing/2014/main" id="{CA40F6FB-513C-4F6E-B698-6B95E6977B45}"/>
              </a:ext>
            </a:extLst>
          </p:cNvPr>
          <p:cNvSpPr txBox="1">
            <a:spLocks/>
          </p:cNvSpPr>
          <p:nvPr/>
        </p:nvSpPr>
        <p:spPr>
          <a:xfrm>
            <a:off x="6838122" y="6053305"/>
            <a:ext cx="2850494" cy="4381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After Image Segmentation</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2268192" y="6054774"/>
            <a:ext cx="2095919"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With Image Dilation</a:t>
            </a:r>
          </a:p>
        </p:txBody>
      </p:sp>
      <p:pic>
        <p:nvPicPr>
          <p:cNvPr id="6" name="Picture 5">
            <a:extLst>
              <a:ext uri="{FF2B5EF4-FFF2-40B4-BE49-F238E27FC236}">
                <a16:creationId xmlns:a16="http://schemas.microsoft.com/office/drawing/2014/main" id="{AE884F44-D9BF-4DDC-A52F-FFBDD0BB98A5}"/>
              </a:ext>
            </a:extLst>
          </p:cNvPr>
          <p:cNvPicPr>
            <a:picLocks noChangeAspect="1"/>
          </p:cNvPicPr>
          <p:nvPr/>
        </p:nvPicPr>
        <p:blipFill rotWithShape="1">
          <a:blip r:embed="rId4">
            <a:extLst>
              <a:ext uri="{28A0092B-C50C-407E-A947-70E740481C1C}">
                <a14:useLocalDpi xmlns:a14="http://schemas.microsoft.com/office/drawing/2010/main" val="0"/>
              </a:ext>
            </a:extLst>
          </a:blip>
          <a:srcRect l="12769" t="7386" r="13410" b="13989"/>
          <a:stretch/>
        </p:blipFill>
        <p:spPr>
          <a:xfrm>
            <a:off x="6096000" y="3014026"/>
            <a:ext cx="3804651" cy="2806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itle 1">
            <a:extLst>
              <a:ext uri="{FF2B5EF4-FFF2-40B4-BE49-F238E27FC236}">
                <a16:creationId xmlns:a16="http://schemas.microsoft.com/office/drawing/2014/main" id="{6D3BA99F-3D70-471C-8698-CAE467FCAD2C}"/>
              </a:ext>
            </a:extLst>
          </p:cNvPr>
          <p:cNvSpPr txBox="1">
            <a:spLocks/>
          </p:cNvSpPr>
          <p:nvPr/>
        </p:nvSpPr>
        <p:spPr>
          <a:xfrm>
            <a:off x="-5163081" y="45984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Image Processing</a:t>
            </a:r>
          </a:p>
        </p:txBody>
      </p:sp>
    </p:spTree>
    <p:extLst>
      <p:ext uri="{BB962C8B-B14F-4D97-AF65-F5344CB8AC3E}">
        <p14:creationId xmlns:p14="http://schemas.microsoft.com/office/powerpoint/2010/main" val="303541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25</a:t>
            </a:fld>
            <a:endParaRPr lang="en-US"/>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486659"/>
            <a:ext cx="383650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Creating </a:t>
            </a:r>
            <a:r>
              <a:rPr lang="en-US" sz="2800" dirty="0" err="1"/>
              <a:t>Costmap</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2104336"/>
            <a:ext cx="950843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Here we creates a 2D </a:t>
            </a:r>
            <a:r>
              <a:rPr lang="en-US" sz="2000" dirty="0" err="1"/>
              <a:t>Costmap</a:t>
            </a:r>
            <a:r>
              <a:rPr lang="en-US" sz="2000" dirty="0"/>
              <a:t> to representing planning space for the path planning algorithm.</a:t>
            </a:r>
          </a:p>
        </p:txBody>
      </p:sp>
      <p:sp>
        <p:nvSpPr>
          <p:cNvPr id="13" name="Text Placeholder 3">
            <a:extLst>
              <a:ext uri="{FF2B5EF4-FFF2-40B4-BE49-F238E27FC236}">
                <a16:creationId xmlns:a16="http://schemas.microsoft.com/office/drawing/2014/main" id="{CA40F6FB-513C-4F6E-B698-6B95E6977B45}"/>
              </a:ext>
            </a:extLst>
          </p:cNvPr>
          <p:cNvSpPr txBox="1">
            <a:spLocks/>
          </p:cNvSpPr>
          <p:nvPr/>
        </p:nvSpPr>
        <p:spPr>
          <a:xfrm>
            <a:off x="2052810" y="6052319"/>
            <a:ext cx="2850494" cy="4381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After Image Segmentation</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7392637" y="6061397"/>
            <a:ext cx="2095919" cy="43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err="1"/>
              <a:t>Costmap</a:t>
            </a:r>
            <a:endParaRPr lang="en-US" sz="1700" dirty="0"/>
          </a:p>
        </p:txBody>
      </p:sp>
      <p:pic>
        <p:nvPicPr>
          <p:cNvPr id="6" name="Picture 5">
            <a:extLst>
              <a:ext uri="{FF2B5EF4-FFF2-40B4-BE49-F238E27FC236}">
                <a16:creationId xmlns:a16="http://schemas.microsoft.com/office/drawing/2014/main" id="{AE884F44-D9BF-4DDC-A52F-FFBDD0BB98A5}"/>
              </a:ext>
            </a:extLst>
          </p:cNvPr>
          <p:cNvPicPr>
            <a:picLocks noChangeAspect="1"/>
          </p:cNvPicPr>
          <p:nvPr/>
        </p:nvPicPr>
        <p:blipFill rotWithShape="1">
          <a:blip r:embed="rId2">
            <a:extLst>
              <a:ext uri="{28A0092B-C50C-407E-A947-70E740481C1C}">
                <a14:useLocalDpi xmlns:a14="http://schemas.microsoft.com/office/drawing/2010/main" val="0"/>
              </a:ext>
            </a:extLst>
          </a:blip>
          <a:srcRect l="12769" t="7386" r="13410" b="13989"/>
          <a:stretch/>
        </p:blipFill>
        <p:spPr>
          <a:xfrm>
            <a:off x="1338470" y="3029318"/>
            <a:ext cx="3804651" cy="2806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81D9EEDD-01E0-4384-8FFA-D3D0D172E83F}"/>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9007" r="9504" b="12485"/>
          <a:stretch/>
        </p:blipFill>
        <p:spPr>
          <a:xfrm>
            <a:off x="5948151" y="2911553"/>
            <a:ext cx="3951223" cy="2991822"/>
          </a:xfrm>
          <a:prstGeom prst="rect">
            <a:avLst/>
          </a:prstGeom>
        </p:spPr>
      </p:pic>
      <p:sp>
        <p:nvSpPr>
          <p:cNvPr id="14" name="Title 1">
            <a:extLst>
              <a:ext uri="{FF2B5EF4-FFF2-40B4-BE49-F238E27FC236}">
                <a16:creationId xmlns:a16="http://schemas.microsoft.com/office/drawing/2014/main" id="{653B8A17-E6C5-47A1-B242-A412ACA2D07B}"/>
              </a:ext>
            </a:extLst>
          </p:cNvPr>
          <p:cNvSpPr txBox="1">
            <a:spLocks/>
          </p:cNvSpPr>
          <p:nvPr/>
        </p:nvSpPr>
        <p:spPr>
          <a:xfrm>
            <a:off x="-5877174" y="367938"/>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Path Planning</a:t>
            </a:r>
          </a:p>
        </p:txBody>
      </p:sp>
    </p:spTree>
    <p:extLst>
      <p:ext uri="{BB962C8B-B14F-4D97-AF65-F5344CB8AC3E}">
        <p14:creationId xmlns:p14="http://schemas.microsoft.com/office/powerpoint/2010/main" val="125884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26</a:t>
            </a:fld>
            <a:endParaRPr lang="en-US"/>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336396"/>
            <a:ext cx="608937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Path Planning with RRT algorithm </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1915984"/>
            <a:ext cx="9508435"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Creates a path from start point to end point in </a:t>
            </a:r>
            <a:r>
              <a:rPr lang="en-US" sz="2000" dirty="0" err="1"/>
              <a:t>Costmap</a:t>
            </a:r>
            <a:r>
              <a:rPr lang="en-US" sz="2000" dirty="0"/>
              <a:t> using Optimal Rapidly Exploring Random Tree (RRT*) algorithm. </a:t>
            </a:r>
          </a:p>
          <a:p>
            <a:pPr marL="285750" indent="-285750">
              <a:buFont typeface="Arial" panose="020B0604020202020204" pitchFamily="34" charset="0"/>
              <a:buChar char="•"/>
            </a:pPr>
            <a:r>
              <a:rPr lang="en-US" sz="2000" dirty="0"/>
              <a:t>RRT provides a quick solution to generate paths with having no necessity of defining grids and nodes unlike in other shortest path algorithms like Dijkstra. </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4588044" y="6465737"/>
            <a:ext cx="2465943" cy="4804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Planned path in </a:t>
            </a:r>
            <a:r>
              <a:rPr lang="en-US" sz="1700" dirty="0" err="1"/>
              <a:t>costmap</a:t>
            </a:r>
            <a:endParaRPr lang="en-US" sz="1700" dirty="0"/>
          </a:p>
        </p:txBody>
      </p:sp>
      <p:pic>
        <p:nvPicPr>
          <p:cNvPr id="8" name="Picture 7">
            <a:extLst>
              <a:ext uri="{FF2B5EF4-FFF2-40B4-BE49-F238E27FC236}">
                <a16:creationId xmlns:a16="http://schemas.microsoft.com/office/drawing/2014/main" id="{7FD10FA1-161F-40FB-B7DD-036A585D3D7C}"/>
              </a:ext>
            </a:extLst>
          </p:cNvPr>
          <p:cNvPicPr>
            <a:picLocks noChangeAspect="1"/>
          </p:cNvPicPr>
          <p:nvPr/>
        </p:nvPicPr>
        <p:blipFill rotWithShape="1">
          <a:blip r:embed="rId2">
            <a:extLst>
              <a:ext uri="{28A0092B-C50C-407E-A947-70E740481C1C}">
                <a14:useLocalDpi xmlns:a14="http://schemas.microsoft.com/office/drawing/2010/main" val="0"/>
              </a:ext>
            </a:extLst>
          </a:blip>
          <a:srcRect l="12981" t="9007" r="9006" b="12485"/>
          <a:stretch/>
        </p:blipFill>
        <p:spPr>
          <a:xfrm>
            <a:off x="3689889" y="3314685"/>
            <a:ext cx="4029884" cy="3041665"/>
          </a:xfrm>
          <a:prstGeom prst="rect">
            <a:avLst/>
          </a:prstGeom>
        </p:spPr>
      </p:pic>
      <p:sp>
        <p:nvSpPr>
          <p:cNvPr id="11" name="Title 1">
            <a:extLst>
              <a:ext uri="{FF2B5EF4-FFF2-40B4-BE49-F238E27FC236}">
                <a16:creationId xmlns:a16="http://schemas.microsoft.com/office/drawing/2014/main" id="{30F36F02-AF4A-42C0-86E0-99074080EF4F}"/>
              </a:ext>
            </a:extLst>
          </p:cNvPr>
          <p:cNvSpPr txBox="1">
            <a:spLocks/>
          </p:cNvSpPr>
          <p:nvPr/>
        </p:nvSpPr>
        <p:spPr>
          <a:xfrm>
            <a:off x="-5877174" y="367938"/>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Path Planning</a:t>
            </a:r>
          </a:p>
        </p:txBody>
      </p:sp>
    </p:spTree>
    <p:extLst>
      <p:ext uri="{BB962C8B-B14F-4D97-AF65-F5344CB8AC3E}">
        <p14:creationId xmlns:p14="http://schemas.microsoft.com/office/powerpoint/2010/main" val="232824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27</a:t>
            </a:fld>
            <a:endParaRPr lang="en-US"/>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486659"/>
            <a:ext cx="608937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Path Planning with RRT algorithm </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2104336"/>
            <a:ext cx="950843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RRT planner explores the environment from the starting point by constructing a tree of random collision-free poses from start point towards a desired goal region. </a:t>
            </a:r>
          </a:p>
          <a:p>
            <a:pPr marL="285750" indent="-285750">
              <a:buFont typeface="Arial" panose="020B0604020202020204" pitchFamily="34" charset="0"/>
              <a:buChar char="•"/>
            </a:pPr>
            <a:r>
              <a:rPr lang="en-US" sz="2000" dirty="0"/>
              <a:t>For implementation of algorithm, we used MATLAB Robotics toolbox.</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4588044" y="6465737"/>
            <a:ext cx="2465943" cy="4804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Planned path in </a:t>
            </a:r>
            <a:r>
              <a:rPr lang="en-US" sz="1700" dirty="0" err="1"/>
              <a:t>costmap</a:t>
            </a:r>
            <a:endParaRPr lang="en-US" sz="1700" dirty="0"/>
          </a:p>
        </p:txBody>
      </p:sp>
      <p:pic>
        <p:nvPicPr>
          <p:cNvPr id="8" name="Picture 7">
            <a:extLst>
              <a:ext uri="{FF2B5EF4-FFF2-40B4-BE49-F238E27FC236}">
                <a16:creationId xmlns:a16="http://schemas.microsoft.com/office/drawing/2014/main" id="{7FD10FA1-161F-40FB-B7DD-036A585D3D7C}"/>
              </a:ext>
            </a:extLst>
          </p:cNvPr>
          <p:cNvPicPr>
            <a:picLocks noChangeAspect="1"/>
          </p:cNvPicPr>
          <p:nvPr/>
        </p:nvPicPr>
        <p:blipFill rotWithShape="1">
          <a:blip r:embed="rId2">
            <a:extLst>
              <a:ext uri="{28A0092B-C50C-407E-A947-70E740481C1C}">
                <a14:useLocalDpi xmlns:a14="http://schemas.microsoft.com/office/drawing/2010/main" val="0"/>
              </a:ext>
            </a:extLst>
          </a:blip>
          <a:srcRect l="12981" t="9007" r="9006" b="12485"/>
          <a:stretch/>
        </p:blipFill>
        <p:spPr>
          <a:xfrm>
            <a:off x="3693184" y="3193606"/>
            <a:ext cx="4255661" cy="3212077"/>
          </a:xfrm>
          <a:prstGeom prst="rect">
            <a:avLst/>
          </a:prstGeom>
        </p:spPr>
      </p:pic>
      <p:sp>
        <p:nvSpPr>
          <p:cNvPr id="11" name="Title 1">
            <a:extLst>
              <a:ext uri="{FF2B5EF4-FFF2-40B4-BE49-F238E27FC236}">
                <a16:creationId xmlns:a16="http://schemas.microsoft.com/office/drawing/2014/main" id="{0FDC2404-67F5-4E40-BAE1-DAAD8D304EA5}"/>
              </a:ext>
            </a:extLst>
          </p:cNvPr>
          <p:cNvSpPr txBox="1">
            <a:spLocks/>
          </p:cNvSpPr>
          <p:nvPr/>
        </p:nvSpPr>
        <p:spPr>
          <a:xfrm>
            <a:off x="-5877174" y="367938"/>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Path Planning</a:t>
            </a:r>
          </a:p>
        </p:txBody>
      </p:sp>
    </p:spTree>
    <p:extLst>
      <p:ext uri="{BB962C8B-B14F-4D97-AF65-F5344CB8AC3E}">
        <p14:creationId xmlns:p14="http://schemas.microsoft.com/office/powerpoint/2010/main" val="166863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9B8F2-D2C9-437E-93CB-4ACAB5D7DBF9}"/>
              </a:ext>
            </a:extLst>
          </p:cNvPr>
          <p:cNvSpPr>
            <a:spLocks noGrp="1"/>
          </p:cNvSpPr>
          <p:nvPr>
            <p:ph type="sldNum" sz="quarter" idx="12"/>
          </p:nvPr>
        </p:nvSpPr>
        <p:spPr/>
        <p:txBody>
          <a:bodyPr/>
          <a:lstStyle/>
          <a:p>
            <a:fld id="{BBEA8A14-C905-4F87-85C6-6D1DC8760D70}" type="slidenum">
              <a:rPr lang="en-US" smtClean="0"/>
              <a:t>28</a:t>
            </a:fld>
            <a:endParaRPr lang="en-US" dirty="0"/>
          </a:p>
        </p:txBody>
      </p:sp>
      <p:sp>
        <p:nvSpPr>
          <p:cNvPr id="5" name="Title 1">
            <a:extLst>
              <a:ext uri="{FF2B5EF4-FFF2-40B4-BE49-F238E27FC236}">
                <a16:creationId xmlns:a16="http://schemas.microsoft.com/office/drawing/2014/main" id="{9FA7F234-85A0-4A26-96BA-B50500101B89}"/>
              </a:ext>
            </a:extLst>
          </p:cNvPr>
          <p:cNvSpPr txBox="1">
            <a:spLocks/>
          </p:cNvSpPr>
          <p:nvPr/>
        </p:nvSpPr>
        <p:spPr>
          <a:xfrm>
            <a:off x="1066799" y="1393560"/>
            <a:ext cx="6089375" cy="70788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Path Optimization</a:t>
            </a:r>
            <a:endParaRPr lang="en-US" dirty="0"/>
          </a:p>
        </p:txBody>
      </p:sp>
      <p:sp>
        <p:nvSpPr>
          <p:cNvPr id="7" name="TextBox 6">
            <a:extLst>
              <a:ext uri="{FF2B5EF4-FFF2-40B4-BE49-F238E27FC236}">
                <a16:creationId xmlns:a16="http://schemas.microsoft.com/office/drawing/2014/main" id="{85218A71-E0EB-40B2-B22E-FA1B2FF145B2}"/>
              </a:ext>
            </a:extLst>
          </p:cNvPr>
          <p:cNvSpPr txBox="1"/>
          <p:nvPr/>
        </p:nvSpPr>
        <p:spPr>
          <a:xfrm>
            <a:off x="1066799" y="2104336"/>
            <a:ext cx="950843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Later the path is optimized to have minimum nodes with straight paths </a:t>
            </a:r>
          </a:p>
        </p:txBody>
      </p:sp>
      <p:sp>
        <p:nvSpPr>
          <p:cNvPr id="15" name="Text Placeholder 3">
            <a:extLst>
              <a:ext uri="{FF2B5EF4-FFF2-40B4-BE49-F238E27FC236}">
                <a16:creationId xmlns:a16="http://schemas.microsoft.com/office/drawing/2014/main" id="{CB0EAC9F-1691-423E-81AA-CBC983370820}"/>
              </a:ext>
            </a:extLst>
          </p:cNvPr>
          <p:cNvSpPr txBox="1">
            <a:spLocks/>
          </p:cNvSpPr>
          <p:nvPr/>
        </p:nvSpPr>
        <p:spPr>
          <a:xfrm>
            <a:off x="7377628" y="6397990"/>
            <a:ext cx="2465943" cy="4804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Optimized Path</a:t>
            </a:r>
          </a:p>
        </p:txBody>
      </p:sp>
      <p:pic>
        <p:nvPicPr>
          <p:cNvPr id="6" name="Picture 5">
            <a:extLst>
              <a:ext uri="{FF2B5EF4-FFF2-40B4-BE49-F238E27FC236}">
                <a16:creationId xmlns:a16="http://schemas.microsoft.com/office/drawing/2014/main" id="{ADDF088C-5D09-4BBB-9BC2-B2512E90D041}"/>
              </a:ext>
            </a:extLst>
          </p:cNvPr>
          <p:cNvPicPr>
            <a:picLocks noChangeAspect="1"/>
          </p:cNvPicPr>
          <p:nvPr/>
        </p:nvPicPr>
        <p:blipFill rotWithShape="1">
          <a:blip r:embed="rId2">
            <a:extLst>
              <a:ext uri="{28A0092B-C50C-407E-A947-70E740481C1C}">
                <a14:useLocalDpi xmlns:a14="http://schemas.microsoft.com/office/drawing/2010/main" val="0"/>
              </a:ext>
            </a:extLst>
          </a:blip>
          <a:srcRect l="12807" t="10340" r="9323" b="12677"/>
          <a:stretch/>
        </p:blipFill>
        <p:spPr>
          <a:xfrm>
            <a:off x="5868800" y="3198332"/>
            <a:ext cx="4153547" cy="3079685"/>
          </a:xfrm>
          <a:prstGeom prst="rect">
            <a:avLst/>
          </a:prstGeom>
        </p:spPr>
      </p:pic>
      <p:pic>
        <p:nvPicPr>
          <p:cNvPr id="10" name="Picture 9">
            <a:extLst>
              <a:ext uri="{FF2B5EF4-FFF2-40B4-BE49-F238E27FC236}">
                <a16:creationId xmlns:a16="http://schemas.microsoft.com/office/drawing/2014/main" id="{9701A506-199E-453F-A0DD-E42553B685B8}"/>
              </a:ext>
            </a:extLst>
          </p:cNvPr>
          <p:cNvPicPr>
            <a:picLocks noChangeAspect="1"/>
          </p:cNvPicPr>
          <p:nvPr/>
        </p:nvPicPr>
        <p:blipFill rotWithShape="1">
          <a:blip r:embed="rId3">
            <a:extLst>
              <a:ext uri="{28A0092B-C50C-407E-A947-70E740481C1C}">
                <a14:useLocalDpi xmlns:a14="http://schemas.microsoft.com/office/drawing/2010/main" val="0"/>
              </a:ext>
            </a:extLst>
          </a:blip>
          <a:srcRect l="12981" t="9007" r="9006" b="12485"/>
          <a:stretch/>
        </p:blipFill>
        <p:spPr>
          <a:xfrm>
            <a:off x="1348880" y="3198332"/>
            <a:ext cx="4080256" cy="3079685"/>
          </a:xfrm>
          <a:prstGeom prst="rect">
            <a:avLst/>
          </a:prstGeom>
        </p:spPr>
      </p:pic>
      <p:sp>
        <p:nvSpPr>
          <p:cNvPr id="11" name="Text Placeholder 3">
            <a:extLst>
              <a:ext uri="{FF2B5EF4-FFF2-40B4-BE49-F238E27FC236}">
                <a16:creationId xmlns:a16="http://schemas.microsoft.com/office/drawing/2014/main" id="{41026D69-8EB3-4DCA-A8C4-2B9FB39EDDAA}"/>
              </a:ext>
            </a:extLst>
          </p:cNvPr>
          <p:cNvSpPr txBox="1">
            <a:spLocks/>
          </p:cNvSpPr>
          <p:nvPr/>
        </p:nvSpPr>
        <p:spPr>
          <a:xfrm>
            <a:off x="2258741" y="6391646"/>
            <a:ext cx="2465943" cy="4804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Planned path in </a:t>
            </a:r>
            <a:r>
              <a:rPr lang="en-US" sz="1700" dirty="0" err="1"/>
              <a:t>Costmap</a:t>
            </a:r>
            <a:endParaRPr lang="en-US" sz="1700" dirty="0"/>
          </a:p>
        </p:txBody>
      </p:sp>
      <p:sp>
        <p:nvSpPr>
          <p:cNvPr id="12" name="Title 1">
            <a:extLst>
              <a:ext uri="{FF2B5EF4-FFF2-40B4-BE49-F238E27FC236}">
                <a16:creationId xmlns:a16="http://schemas.microsoft.com/office/drawing/2014/main" id="{9C29B504-DFFE-42E7-B918-625BEF849B59}"/>
              </a:ext>
            </a:extLst>
          </p:cNvPr>
          <p:cNvSpPr txBox="1">
            <a:spLocks/>
          </p:cNvSpPr>
          <p:nvPr/>
        </p:nvSpPr>
        <p:spPr>
          <a:xfrm>
            <a:off x="-5877174" y="367938"/>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Path Planning</a:t>
            </a:r>
          </a:p>
        </p:txBody>
      </p:sp>
    </p:spTree>
    <p:extLst>
      <p:ext uri="{BB962C8B-B14F-4D97-AF65-F5344CB8AC3E}">
        <p14:creationId xmlns:p14="http://schemas.microsoft.com/office/powerpoint/2010/main" val="214161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2148"/>
            <a:ext cx="10515600" cy="1325563"/>
          </a:xfrm>
        </p:spPr>
        <p:txBody>
          <a:bodyPr>
            <a:normAutofit/>
          </a:bodyPr>
          <a:lstStyle/>
          <a:p>
            <a:pPr algn="ctr"/>
            <a:r>
              <a:rPr lang="en-US" b="1" dirty="0">
                <a:effectLst>
                  <a:outerShdw blurRad="38100" dist="38100" dir="2700000" algn="tl">
                    <a:srgbClr val="000000">
                      <a:alpha val="43137"/>
                    </a:srgbClr>
                  </a:outerShdw>
                </a:effectLst>
                <a:ea typeface="Adobe Gothic Std B" panose="020B0800000000000000" pitchFamily="34" charset="-128"/>
              </a:rPr>
              <a:t>EXTERNAL</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VISION</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BASED</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NAVIGATION</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AND</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PATH</a:t>
            </a:r>
            <a:r>
              <a:rPr lang="en-US" b="1" dirty="0">
                <a:latin typeface="Adobe Gothic Std B" panose="020B0800000000000000" pitchFamily="34" charset="-128"/>
                <a:ea typeface="Adobe Gothic Std B" panose="020B0800000000000000" pitchFamily="34" charset="-128"/>
              </a:rPr>
              <a:t> </a:t>
            </a:r>
            <a:r>
              <a:rPr lang="en-US" b="1" dirty="0">
                <a:effectLst>
                  <a:outerShdw blurRad="38100" dist="38100" dir="2700000" algn="tl">
                    <a:srgbClr val="000000">
                      <a:alpha val="43137"/>
                    </a:srgbClr>
                  </a:outerShdw>
                </a:effectLst>
                <a:ea typeface="Adobe Gothic Std B" panose="020B0800000000000000" pitchFamily="34" charset="-128"/>
              </a:rPr>
              <a:t>PLANNING</a:t>
            </a:r>
          </a:p>
        </p:txBody>
      </p:sp>
      <p:sp>
        <p:nvSpPr>
          <p:cNvPr id="4" name="Slide Number Placeholder 3"/>
          <p:cNvSpPr>
            <a:spLocks noGrp="1"/>
          </p:cNvSpPr>
          <p:nvPr>
            <p:ph type="sldNum" sz="quarter" idx="12"/>
          </p:nvPr>
        </p:nvSpPr>
        <p:spPr/>
        <p:txBody>
          <a:bodyPr/>
          <a:lstStyle/>
          <a:p>
            <a:fld id="{BBEA8A14-C905-4F87-85C6-6D1DC8760D70}" type="slidenum">
              <a:rPr lang="en-US" smtClean="0"/>
              <a:t>29</a:t>
            </a:fld>
            <a:endParaRPr lang="en-US"/>
          </a:p>
        </p:txBody>
      </p:sp>
    </p:spTree>
    <p:extLst>
      <p:ext uri="{BB962C8B-B14F-4D97-AF65-F5344CB8AC3E}">
        <p14:creationId xmlns:p14="http://schemas.microsoft.com/office/powerpoint/2010/main" val="36388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3D05B-A673-4C92-B466-67A51CBDCC70}"/>
              </a:ext>
            </a:extLst>
          </p:cNvPr>
          <p:cNvSpPr>
            <a:spLocks noGrp="1"/>
          </p:cNvSpPr>
          <p:nvPr>
            <p:ph idx="1"/>
          </p:nvPr>
        </p:nvSpPr>
        <p:spPr/>
        <p:txBody>
          <a:bodyPr>
            <a:normAutofit/>
          </a:bodyPr>
          <a:lstStyle/>
          <a:p>
            <a:r>
              <a:rPr lang="en-US" sz="2400" dirty="0"/>
              <a:t>Our project is mainly on having an external vision based navigation system for indoor robots.</a:t>
            </a:r>
          </a:p>
          <a:p>
            <a:r>
              <a:rPr lang="en-US" sz="2400" dirty="0"/>
              <a:t>As for the application of it, a restaurant delivery robot will be built and run on this system.</a:t>
            </a:r>
          </a:p>
          <a:p>
            <a:pPr marL="0" indent="0">
              <a:buNone/>
            </a:pPr>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6AB61D65-967F-4347-AAD4-2B74EAD2042A}" type="slidenum">
              <a:rPr lang="en-US" smtClean="0"/>
              <a:t>3</a:t>
            </a:fld>
            <a:endParaRPr lang="en-US"/>
          </a:p>
        </p:txBody>
      </p:sp>
      <p:sp>
        <p:nvSpPr>
          <p:cNvPr id="7" name="Title 1">
            <a:extLst>
              <a:ext uri="{FF2B5EF4-FFF2-40B4-BE49-F238E27FC236}">
                <a16:creationId xmlns:a16="http://schemas.microsoft.com/office/drawing/2014/main" id="{3D3D00A3-0727-4053-B82A-9F932734BB5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Introduction</a:t>
            </a:r>
            <a:endParaRPr lang="en-US" dirty="0">
              <a:latin typeface="+mn-lt"/>
            </a:endParaRPr>
          </a:p>
        </p:txBody>
      </p:sp>
    </p:spTree>
    <p:extLst>
      <p:ext uri="{BB962C8B-B14F-4D97-AF65-F5344CB8AC3E}">
        <p14:creationId xmlns:p14="http://schemas.microsoft.com/office/powerpoint/2010/main" val="3910919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1989" y="318700"/>
            <a:ext cx="8935075"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Robot Control and Navigation</a:t>
            </a:r>
          </a:p>
        </p:txBody>
      </p:sp>
      <p:grpSp>
        <p:nvGrpSpPr>
          <p:cNvPr id="3" name="Group 2"/>
          <p:cNvGrpSpPr/>
          <p:nvPr/>
        </p:nvGrpSpPr>
        <p:grpSpPr>
          <a:xfrm>
            <a:off x="595087" y="409555"/>
            <a:ext cx="11440107" cy="6448443"/>
            <a:chOff x="595087" y="409555"/>
            <a:chExt cx="11440107" cy="6448443"/>
          </a:xfrm>
        </p:grpSpPr>
        <p:pic>
          <p:nvPicPr>
            <p:cNvPr id="5" name="Picture 4"/>
            <p:cNvPicPr>
              <a:picLocks noChangeAspect="1"/>
            </p:cNvPicPr>
            <p:nvPr/>
          </p:nvPicPr>
          <p:blipFill>
            <a:blip r:embed="rId2"/>
            <a:stretch>
              <a:fillRect/>
            </a:stretch>
          </p:blipFill>
          <p:spPr>
            <a:xfrm rot="10800000">
              <a:off x="6183085" y="409555"/>
              <a:ext cx="5852109" cy="6448443"/>
            </a:xfrm>
            <a:prstGeom prst="rect">
              <a:avLst/>
            </a:prstGeom>
          </p:spPr>
        </p:pic>
        <p:sp>
          <p:nvSpPr>
            <p:cNvPr id="6" name="Oval 5"/>
            <p:cNvSpPr/>
            <p:nvPr/>
          </p:nvSpPr>
          <p:spPr>
            <a:xfrm>
              <a:off x="595087" y="2278743"/>
              <a:ext cx="2931886" cy="2656115"/>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Navigation System</a:t>
              </a:r>
            </a:p>
          </p:txBody>
        </p:sp>
        <p:cxnSp>
          <p:nvCxnSpPr>
            <p:cNvPr id="8" name="Straight Arrow Connector 7"/>
            <p:cNvCxnSpPr/>
            <p:nvPr/>
          </p:nvCxnSpPr>
          <p:spPr>
            <a:xfrm>
              <a:off x="3643086" y="3947886"/>
              <a:ext cx="2539998" cy="111760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391228">
              <a:off x="3766934" y="3234844"/>
              <a:ext cx="2784428" cy="1200329"/>
            </a:xfrm>
            <a:prstGeom prst="rect">
              <a:avLst/>
            </a:prstGeom>
            <a:noFill/>
          </p:spPr>
          <p:txBody>
            <a:bodyPr wrap="square" rtlCol="0">
              <a:spAutoFit/>
            </a:bodyPr>
            <a:lstStyle/>
            <a:p>
              <a:pPr algn="ctr"/>
              <a:r>
                <a:rPr lang="en-US" sz="2400" dirty="0"/>
                <a:t>Sending Step Counts for each motors to move</a:t>
              </a:r>
            </a:p>
          </p:txBody>
        </p:sp>
        <p:cxnSp>
          <p:nvCxnSpPr>
            <p:cNvPr id="10" name="Straight Arrow Connector 9"/>
            <p:cNvCxnSpPr/>
            <p:nvPr/>
          </p:nvCxnSpPr>
          <p:spPr>
            <a:xfrm rot="10800000">
              <a:off x="3526973" y="4441372"/>
              <a:ext cx="2539998" cy="111760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475663">
              <a:off x="2774519" y="5078714"/>
              <a:ext cx="3102404" cy="1569660"/>
            </a:xfrm>
            <a:prstGeom prst="rect">
              <a:avLst/>
            </a:prstGeom>
            <a:noFill/>
          </p:spPr>
          <p:txBody>
            <a:bodyPr wrap="square" rtlCol="0">
              <a:spAutoFit/>
            </a:bodyPr>
            <a:lstStyle/>
            <a:p>
              <a:pPr algn="ctr"/>
              <a:r>
                <a:rPr lang="en-US" sz="2400" dirty="0"/>
                <a:t>Sending current position when obstacle is encountered for path regeneration</a:t>
              </a:r>
            </a:p>
          </p:txBody>
        </p:sp>
      </p:grpSp>
    </p:spTree>
    <p:extLst>
      <p:ext uri="{BB962C8B-B14F-4D97-AF65-F5344CB8AC3E}">
        <p14:creationId xmlns:p14="http://schemas.microsoft.com/office/powerpoint/2010/main" val="217455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2282" y="151913"/>
            <a:ext cx="8935075" cy="682785"/>
          </a:xfrm>
          <a:solidFill>
            <a:schemeClr val="tx2">
              <a:lumMod val="75000"/>
            </a:schemeClr>
          </a:solidFill>
        </p:spPr>
        <p:txBody>
          <a:bodyPr>
            <a:noAutofit/>
          </a:bodyPr>
          <a:lstStyle/>
          <a:p>
            <a:pPr algn="r"/>
            <a:r>
              <a:rPr lang="en-US" sz="4400" dirty="0">
                <a:solidFill>
                  <a:schemeClr val="bg1"/>
                </a:solidFill>
                <a:effectLst>
                  <a:outerShdw blurRad="50800" dist="38100" algn="l" rotWithShape="0">
                    <a:prstClr val="black">
                      <a:alpha val="40000"/>
                    </a:prstClr>
                  </a:outerShdw>
                </a:effectLst>
              </a:rPr>
              <a:t>Robot Movement </a:t>
            </a:r>
          </a:p>
        </p:txBody>
      </p:sp>
      <p:pic>
        <p:nvPicPr>
          <p:cNvPr id="4" name="Picture 3"/>
          <p:cNvPicPr>
            <a:picLocks noChangeAspect="1"/>
          </p:cNvPicPr>
          <p:nvPr/>
        </p:nvPicPr>
        <p:blipFill>
          <a:blip r:embed="rId2"/>
          <a:stretch>
            <a:fillRect/>
          </a:stretch>
        </p:blipFill>
        <p:spPr>
          <a:xfrm>
            <a:off x="3938084" y="-105262"/>
            <a:ext cx="8253916" cy="6554174"/>
          </a:xfrm>
          <a:prstGeom prst="rect">
            <a:avLst/>
          </a:prstGeom>
        </p:spPr>
      </p:pic>
      <p:sp>
        <p:nvSpPr>
          <p:cNvPr id="5" name="TextBox 4"/>
          <p:cNvSpPr txBox="1"/>
          <p:nvPr/>
        </p:nvSpPr>
        <p:spPr>
          <a:xfrm>
            <a:off x="38101" y="2473726"/>
            <a:ext cx="3505199"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t>Camera captures and generate path</a:t>
            </a:r>
          </a:p>
        </p:txBody>
      </p:sp>
    </p:spTree>
    <p:extLst>
      <p:ext uri="{BB962C8B-B14F-4D97-AF65-F5344CB8AC3E}">
        <p14:creationId xmlns:p14="http://schemas.microsoft.com/office/powerpoint/2010/main" val="321598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481" y="257174"/>
            <a:ext cx="8935075" cy="682785"/>
          </a:xfrm>
          <a:solidFill>
            <a:schemeClr val="tx2">
              <a:lumMod val="75000"/>
            </a:schemeClr>
          </a:solidFill>
        </p:spPr>
        <p:txBody>
          <a:bodyPr>
            <a:noAutofit/>
          </a:bodyPr>
          <a:lstStyle/>
          <a:p>
            <a:pPr algn="r"/>
            <a:r>
              <a:rPr lang="en-US" sz="4400" dirty="0">
                <a:solidFill>
                  <a:schemeClr val="bg1"/>
                </a:solidFill>
                <a:effectLst>
                  <a:outerShdw blurRad="50800" dist="38100" algn="l" rotWithShape="0">
                    <a:prstClr val="black">
                      <a:alpha val="40000"/>
                    </a:prstClr>
                  </a:outerShdw>
                </a:effectLst>
              </a:rPr>
              <a:t>Robot Movement </a:t>
            </a:r>
          </a:p>
        </p:txBody>
      </p:sp>
      <p:pic>
        <p:nvPicPr>
          <p:cNvPr id="3" name="Picture 2"/>
          <p:cNvPicPr>
            <a:picLocks noChangeAspect="1"/>
          </p:cNvPicPr>
          <p:nvPr/>
        </p:nvPicPr>
        <p:blipFill>
          <a:blip r:embed="rId2"/>
          <a:stretch>
            <a:fillRect/>
          </a:stretch>
        </p:blipFill>
        <p:spPr>
          <a:xfrm>
            <a:off x="4110594" y="236482"/>
            <a:ext cx="8081405" cy="6364344"/>
          </a:xfrm>
          <a:prstGeom prst="rect">
            <a:avLst/>
          </a:prstGeom>
        </p:spPr>
      </p:pic>
      <p:sp>
        <p:nvSpPr>
          <p:cNvPr id="4" name="TextBox 3"/>
          <p:cNvSpPr txBox="1"/>
          <p:nvPr/>
        </p:nvSpPr>
        <p:spPr>
          <a:xfrm>
            <a:off x="38101" y="2473726"/>
            <a:ext cx="3505199"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t>Robot needs first to rotate towards the next node</a:t>
            </a:r>
          </a:p>
        </p:txBody>
      </p:sp>
    </p:spTree>
    <p:extLst>
      <p:ext uri="{BB962C8B-B14F-4D97-AF65-F5344CB8AC3E}">
        <p14:creationId xmlns:p14="http://schemas.microsoft.com/office/powerpoint/2010/main" val="1494844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6570" y="258682"/>
            <a:ext cx="8935075" cy="682785"/>
          </a:xfrm>
          <a:solidFill>
            <a:schemeClr val="tx2">
              <a:lumMod val="75000"/>
            </a:schemeClr>
          </a:solidFill>
        </p:spPr>
        <p:txBody>
          <a:bodyPr>
            <a:noAutofit/>
          </a:bodyPr>
          <a:lstStyle/>
          <a:p>
            <a:pPr algn="r"/>
            <a:r>
              <a:rPr lang="en-US" sz="4400" dirty="0">
                <a:solidFill>
                  <a:schemeClr val="bg1"/>
                </a:solidFill>
                <a:effectLst>
                  <a:outerShdw blurRad="50800" dist="38100" algn="l" rotWithShape="0">
                    <a:prstClr val="black">
                      <a:alpha val="40000"/>
                    </a:prstClr>
                  </a:outerShdw>
                </a:effectLst>
              </a:rPr>
              <a:t>Robot Movement </a:t>
            </a:r>
          </a:p>
        </p:txBody>
      </p:sp>
      <p:pic>
        <p:nvPicPr>
          <p:cNvPr id="3" name="Picture 2"/>
          <p:cNvPicPr>
            <a:picLocks noChangeAspect="1"/>
          </p:cNvPicPr>
          <p:nvPr/>
        </p:nvPicPr>
        <p:blipFill>
          <a:blip r:embed="rId2"/>
          <a:stretch>
            <a:fillRect/>
          </a:stretch>
        </p:blipFill>
        <p:spPr>
          <a:xfrm>
            <a:off x="3973348" y="600075"/>
            <a:ext cx="8018625" cy="6257925"/>
          </a:xfrm>
          <a:prstGeom prst="rect">
            <a:avLst/>
          </a:prstGeom>
        </p:spPr>
      </p:pic>
      <p:pic>
        <p:nvPicPr>
          <p:cNvPr id="4" name="Picture 3"/>
          <p:cNvPicPr/>
          <p:nvPr/>
        </p:nvPicPr>
        <p:blipFill>
          <a:blip r:embed="rId3"/>
          <a:stretch>
            <a:fillRect/>
          </a:stretch>
        </p:blipFill>
        <p:spPr>
          <a:xfrm>
            <a:off x="512009" y="1295400"/>
            <a:ext cx="3290734" cy="952500"/>
          </a:xfrm>
          <a:prstGeom prst="rect">
            <a:avLst/>
          </a:prstGeom>
        </p:spPr>
      </p:pic>
    </p:spTree>
    <p:extLst>
      <p:ext uri="{BB962C8B-B14F-4D97-AF65-F5344CB8AC3E}">
        <p14:creationId xmlns:p14="http://schemas.microsoft.com/office/powerpoint/2010/main" val="79399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3732" y="236481"/>
            <a:ext cx="8504182" cy="682785"/>
          </a:xfrm>
          <a:solidFill>
            <a:schemeClr val="tx2">
              <a:lumMod val="75000"/>
            </a:schemeClr>
          </a:solidFill>
        </p:spPr>
        <p:txBody>
          <a:bodyPr>
            <a:noAutofit/>
          </a:bodyPr>
          <a:lstStyle/>
          <a:p>
            <a:pPr algn="r"/>
            <a:r>
              <a:rPr lang="en-US" sz="4400" dirty="0">
                <a:solidFill>
                  <a:schemeClr val="bg1"/>
                </a:solidFill>
                <a:effectLst>
                  <a:outerShdw blurRad="50800" dist="38100" algn="l" rotWithShape="0">
                    <a:prstClr val="black">
                      <a:alpha val="40000"/>
                    </a:prstClr>
                  </a:outerShdw>
                </a:effectLst>
              </a:rPr>
              <a:t>Robot Rotation </a:t>
            </a:r>
          </a:p>
        </p:txBody>
      </p:sp>
      <p:pic>
        <p:nvPicPr>
          <p:cNvPr id="3" name="Picture 2"/>
          <p:cNvPicPr>
            <a:picLocks noChangeAspect="1"/>
          </p:cNvPicPr>
          <p:nvPr/>
        </p:nvPicPr>
        <p:blipFill>
          <a:blip r:embed="rId2"/>
          <a:stretch>
            <a:fillRect/>
          </a:stretch>
        </p:blipFill>
        <p:spPr>
          <a:xfrm>
            <a:off x="4861052" y="1276350"/>
            <a:ext cx="7330948" cy="5226825"/>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38967" y="1567083"/>
                <a:ext cx="4471133" cy="12454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𝜃</m:t>
                      </m:r>
                      <m:r>
                        <a:rPr lang="en-US" sz="3600" i="0">
                          <a:latin typeface="Cambria Math" panose="02040503050406030204" pitchFamily="18" charset="0"/>
                        </a:rPr>
                        <m:t>=</m:t>
                      </m:r>
                      <m:f>
                        <m:fPr>
                          <m:ctrlPr>
                            <a:rPr lang="en-US" sz="3600" i="1">
                              <a:latin typeface="Cambria Math" panose="02040503050406030204" pitchFamily="18" charset="0"/>
                            </a:rPr>
                          </m:ctrlPr>
                        </m:fPr>
                        <m:num>
                          <m:d>
                            <m:dPr>
                              <m:begChr m:val=""/>
                              <m:ctrlPr>
                                <a:rPr lang="en-US" sz="3600" i="1">
                                  <a:latin typeface="Cambria Math" panose="02040503050406030204" pitchFamily="18" charset="0"/>
                                </a:rPr>
                              </m:ctrlPr>
                            </m:dPr>
                            <m:e>
                              <m:r>
                                <a:rPr lang="en-US" sz="3600" i="1">
                                  <a:latin typeface="Cambria Math" panose="02040503050406030204" pitchFamily="18" charset="0"/>
                                </a:rPr>
                                <m:t>𝑟</m:t>
                              </m:r>
                              <m:r>
                                <a:rPr lang="en-US" sz="3600" i="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𝜃</m:t>
                                  </m:r>
                                </m:e>
                                <m:sub>
                                  <m:r>
                                    <a:rPr lang="en-US" sz="3600" i="1">
                                      <a:latin typeface="Cambria Math" panose="02040503050406030204" pitchFamily="18" charset="0"/>
                                    </a:rPr>
                                    <m:t>𝑟𝑖𝑔h𝑡</m:t>
                                  </m:r>
                                </m:sub>
                              </m:sSub>
                              <m:r>
                                <a:rPr lang="en-US" sz="3600" i="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𝜃</m:t>
                                  </m:r>
                                </m:e>
                                <m:sub>
                                  <m:r>
                                    <a:rPr lang="en-US" sz="3600" i="1">
                                      <a:latin typeface="Cambria Math" panose="02040503050406030204" pitchFamily="18" charset="0"/>
                                    </a:rPr>
                                    <m:t>𝑙𝑒𝑓𝑡</m:t>
                                  </m:r>
                                </m:sub>
                              </m:sSub>
                            </m:e>
                          </m:d>
                        </m:num>
                        <m:den>
                          <m:r>
                            <a:rPr lang="en-US" sz="3600" i="1">
                              <a:latin typeface="Cambria Math" panose="02040503050406030204" pitchFamily="18" charset="0"/>
                            </a:rPr>
                            <m:t>𝐿</m:t>
                          </m:r>
                        </m:den>
                      </m:f>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138967" y="1567083"/>
                <a:ext cx="4471133" cy="12454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38967" y="3013292"/>
                <a:ext cx="4308872" cy="721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𝜃</m:t>
                          </m:r>
                        </m:e>
                        <m:sub>
                          <m:r>
                            <a:rPr lang="en-US" sz="4000" i="1">
                              <a:latin typeface="Cambria Math" panose="02040503050406030204" pitchFamily="18" charset="0"/>
                            </a:rPr>
                            <m:t>𝑤h𝑒𝑒𝑙</m:t>
                          </m:r>
                        </m:sub>
                      </m:sSub>
                      <m:r>
                        <a:rPr lang="en-US" sz="4000" i="0">
                          <a:latin typeface="Cambria Math" panose="02040503050406030204" pitchFamily="18" charset="0"/>
                        </a:rPr>
                        <m:t> =</m:t>
                      </m:r>
                      <m:sSup>
                        <m:sSupPr>
                          <m:ctrlPr>
                            <a:rPr lang="en-US" sz="4000" i="1">
                              <a:latin typeface="Cambria Math" panose="02040503050406030204" pitchFamily="18" charset="0"/>
                            </a:rPr>
                          </m:ctrlPr>
                        </m:sSupPr>
                        <m:e>
                          <m:r>
                            <a:rPr lang="en-US" sz="4000" i="0">
                              <a:latin typeface="Cambria Math" panose="02040503050406030204" pitchFamily="18" charset="0"/>
                            </a:rPr>
                            <m:t>1.8</m:t>
                          </m:r>
                        </m:e>
                        <m:sup>
                          <m:r>
                            <a:rPr lang="en-US" sz="4000" i="0">
                              <a:latin typeface="Cambria Math" panose="02040503050406030204" pitchFamily="18" charset="0"/>
                            </a:rPr>
                            <m:t>°</m:t>
                          </m:r>
                        </m:sup>
                      </m:sSup>
                      <m:r>
                        <a:rPr lang="en-US" sz="4000" i="0">
                          <a:latin typeface="Cambria Math" panose="02040503050406030204" pitchFamily="18" charset="0"/>
                        </a:rPr>
                        <m:t> ×</m:t>
                      </m:r>
                      <m:r>
                        <a:rPr lang="en-US" sz="4000" i="1">
                          <a:latin typeface="Cambria Math" panose="02040503050406030204" pitchFamily="18" charset="0"/>
                        </a:rPr>
                        <m:t>𝑛</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38967" y="3013292"/>
                <a:ext cx="4308872" cy="72180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87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332" y="236481"/>
            <a:ext cx="8504182"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Robot Rotation </a:t>
            </a:r>
          </a:p>
        </p:txBody>
      </p:sp>
      <mc:AlternateContent xmlns:mc="http://schemas.openxmlformats.org/markup-compatibility/2006" xmlns:a14="http://schemas.microsoft.com/office/drawing/2010/main">
        <mc:Choice Requires="a14">
          <p:sp>
            <p:nvSpPr>
              <p:cNvPr id="4" name="Rectangle 3"/>
              <p:cNvSpPr/>
              <p:nvPr/>
            </p:nvSpPr>
            <p:spPr>
              <a:xfrm>
                <a:off x="138967" y="1567083"/>
                <a:ext cx="4471133" cy="12454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𝜃</m:t>
                      </m:r>
                      <m:r>
                        <a:rPr lang="en-US" sz="3600" i="0">
                          <a:latin typeface="Cambria Math" panose="02040503050406030204" pitchFamily="18" charset="0"/>
                        </a:rPr>
                        <m:t>=</m:t>
                      </m:r>
                      <m:f>
                        <m:fPr>
                          <m:ctrlPr>
                            <a:rPr lang="en-US" sz="3600" i="1">
                              <a:latin typeface="Cambria Math" panose="02040503050406030204" pitchFamily="18" charset="0"/>
                            </a:rPr>
                          </m:ctrlPr>
                        </m:fPr>
                        <m:num>
                          <m:d>
                            <m:dPr>
                              <m:begChr m:val=""/>
                              <m:ctrlPr>
                                <a:rPr lang="en-US" sz="3600" i="1">
                                  <a:latin typeface="Cambria Math" panose="02040503050406030204" pitchFamily="18" charset="0"/>
                                </a:rPr>
                              </m:ctrlPr>
                            </m:dPr>
                            <m:e>
                              <m:r>
                                <a:rPr lang="en-US" sz="3600" i="1">
                                  <a:latin typeface="Cambria Math" panose="02040503050406030204" pitchFamily="18" charset="0"/>
                                </a:rPr>
                                <m:t>𝑟</m:t>
                              </m:r>
                              <m:r>
                                <a:rPr lang="en-US" sz="3600" i="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𝜃</m:t>
                                  </m:r>
                                </m:e>
                                <m:sub>
                                  <m:r>
                                    <a:rPr lang="en-US" sz="3600" i="1">
                                      <a:latin typeface="Cambria Math" panose="02040503050406030204" pitchFamily="18" charset="0"/>
                                    </a:rPr>
                                    <m:t>𝑟𝑖𝑔h𝑡</m:t>
                                  </m:r>
                                </m:sub>
                              </m:sSub>
                              <m:r>
                                <a:rPr lang="en-US" sz="3600" i="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𝜃</m:t>
                                  </m:r>
                                </m:e>
                                <m:sub>
                                  <m:r>
                                    <a:rPr lang="en-US" sz="3600" i="1">
                                      <a:latin typeface="Cambria Math" panose="02040503050406030204" pitchFamily="18" charset="0"/>
                                    </a:rPr>
                                    <m:t>𝑙𝑒𝑓𝑡</m:t>
                                  </m:r>
                                </m:sub>
                              </m:sSub>
                            </m:e>
                          </m:d>
                        </m:num>
                        <m:den>
                          <m:r>
                            <a:rPr lang="en-US" sz="3600" i="1">
                              <a:latin typeface="Cambria Math" panose="02040503050406030204" pitchFamily="18" charset="0"/>
                            </a:rPr>
                            <m:t>𝐿</m:t>
                          </m:r>
                        </m:den>
                      </m:f>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138967" y="1567083"/>
                <a:ext cx="4471133" cy="12454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38967" y="3013292"/>
                <a:ext cx="4308872" cy="721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𝜃</m:t>
                          </m:r>
                        </m:e>
                        <m:sub>
                          <m:r>
                            <a:rPr lang="en-US" sz="4000" i="1">
                              <a:latin typeface="Cambria Math" panose="02040503050406030204" pitchFamily="18" charset="0"/>
                            </a:rPr>
                            <m:t>𝑤h𝑒𝑒𝑙</m:t>
                          </m:r>
                        </m:sub>
                      </m:sSub>
                      <m:r>
                        <a:rPr lang="en-US" sz="4000" i="0">
                          <a:latin typeface="Cambria Math" panose="02040503050406030204" pitchFamily="18" charset="0"/>
                        </a:rPr>
                        <m:t> =</m:t>
                      </m:r>
                      <m:sSup>
                        <m:sSupPr>
                          <m:ctrlPr>
                            <a:rPr lang="en-US" sz="4000" i="1">
                              <a:latin typeface="Cambria Math" panose="02040503050406030204" pitchFamily="18" charset="0"/>
                            </a:rPr>
                          </m:ctrlPr>
                        </m:sSupPr>
                        <m:e>
                          <m:r>
                            <a:rPr lang="en-US" sz="4000" i="0">
                              <a:latin typeface="Cambria Math" panose="02040503050406030204" pitchFamily="18" charset="0"/>
                            </a:rPr>
                            <m:t>1.8</m:t>
                          </m:r>
                        </m:e>
                        <m:sup>
                          <m:r>
                            <a:rPr lang="en-US" sz="4000" i="0">
                              <a:latin typeface="Cambria Math" panose="02040503050406030204" pitchFamily="18" charset="0"/>
                            </a:rPr>
                            <m:t>°</m:t>
                          </m:r>
                        </m:sup>
                      </m:sSup>
                      <m:r>
                        <a:rPr lang="en-US" sz="4000" i="0">
                          <a:latin typeface="Cambria Math" panose="02040503050406030204" pitchFamily="18" charset="0"/>
                        </a:rPr>
                        <m:t> ×</m:t>
                      </m:r>
                      <m:r>
                        <a:rPr lang="en-US" sz="4000" i="1">
                          <a:latin typeface="Cambria Math" panose="02040503050406030204" pitchFamily="18" charset="0"/>
                        </a:rPr>
                        <m:t>𝑛</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38967" y="3013292"/>
                <a:ext cx="4308872" cy="721801"/>
              </a:xfrm>
              <a:prstGeom prst="rect">
                <a:avLst/>
              </a:prstGeo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307629" y="704850"/>
            <a:ext cx="7884371" cy="6153150"/>
          </a:xfrm>
          <a:prstGeom prst="rect">
            <a:avLst/>
          </a:prstGeom>
        </p:spPr>
      </p:pic>
    </p:spTree>
    <p:extLst>
      <p:ext uri="{BB962C8B-B14F-4D97-AF65-F5344CB8AC3E}">
        <p14:creationId xmlns:p14="http://schemas.microsoft.com/office/powerpoint/2010/main" val="511029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332" y="236481"/>
            <a:ext cx="8935075"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Robot Movement </a:t>
            </a:r>
          </a:p>
        </p:txBody>
      </p:sp>
      <mc:AlternateContent xmlns:mc="http://schemas.openxmlformats.org/markup-compatibility/2006" xmlns:a14="http://schemas.microsoft.com/office/drawing/2010/main">
        <mc:Choice Requires="a14">
          <p:sp>
            <p:nvSpPr>
              <p:cNvPr id="3" name="Rectangle 2"/>
              <p:cNvSpPr/>
              <p:nvPr/>
            </p:nvSpPr>
            <p:spPr>
              <a:xfrm>
                <a:off x="0" y="3371654"/>
                <a:ext cx="8096250"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𝑁𝑜</m:t>
                      </m:r>
                      <m:r>
                        <a:rPr lang="en-US" sz="3200" i="0">
                          <a:latin typeface="Cambria Math" panose="02040503050406030204" pitchFamily="18" charset="0"/>
                        </a:rPr>
                        <m:t> </m:t>
                      </m:r>
                      <m:r>
                        <a:rPr lang="en-US" sz="3200" i="1">
                          <a:latin typeface="Cambria Math" panose="02040503050406030204" pitchFamily="18" charset="0"/>
                        </a:rPr>
                        <m:t>𝑜𝑓</m:t>
                      </m:r>
                      <m:r>
                        <a:rPr lang="en-US" sz="3200" i="0">
                          <a:latin typeface="Cambria Math" panose="02040503050406030204" pitchFamily="18" charset="0"/>
                        </a:rPr>
                        <m:t> </m:t>
                      </m:r>
                      <m:r>
                        <a:rPr lang="en-US" sz="3200" i="1">
                          <a:latin typeface="Cambria Math" panose="02040503050406030204" pitchFamily="18" charset="0"/>
                        </a:rPr>
                        <m:t>𝑠𝑡𝑒𝑝𝑠</m:t>
                      </m:r>
                      <m:r>
                        <a:rPr lang="en-US" sz="3200" b="0" i="1" smtClean="0">
                          <a:latin typeface="Cambria Math" panose="02040503050406030204" pitchFamily="18" charset="0"/>
                        </a:rPr>
                        <m:t> </m:t>
                      </m:r>
                      <m:r>
                        <a:rPr lang="en-US" sz="3200" b="0" i="1" smtClean="0">
                          <a:latin typeface="Cambria Math" panose="02040503050406030204" pitchFamily="18" charset="0"/>
                        </a:rPr>
                        <m:t>𝑓𝑜𝑟</m:t>
                      </m:r>
                      <m:r>
                        <a:rPr lang="en-US" sz="3200" b="0" i="1" smtClean="0">
                          <a:latin typeface="Cambria Math" panose="02040503050406030204" pitchFamily="18" charset="0"/>
                        </a:rPr>
                        <m:t> </m:t>
                      </m:r>
                      <m:r>
                        <a:rPr lang="en-US" sz="3200" b="0" i="1" smtClean="0">
                          <a:latin typeface="Cambria Math" panose="02040503050406030204" pitchFamily="18" charset="0"/>
                        </a:rPr>
                        <m:t>𝑏𝑜𝑡h</m:t>
                      </m:r>
                      <m:r>
                        <a:rPr lang="en-US" sz="3200" b="0" i="1" smtClean="0">
                          <a:latin typeface="Cambria Math" panose="02040503050406030204" pitchFamily="18" charset="0"/>
                        </a:rPr>
                        <m:t> </m:t>
                      </m:r>
                      <m:r>
                        <a:rPr lang="en-US" sz="3200" b="0" i="1" smtClean="0">
                          <a:latin typeface="Cambria Math" panose="02040503050406030204" pitchFamily="18" charset="0"/>
                        </a:rPr>
                        <m:t>𝑤h𝑒𝑒𝑙𝑠</m:t>
                      </m:r>
                      <m:r>
                        <a:rPr lang="en-US" sz="3200" i="0">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𝑑</m:t>
                          </m:r>
                        </m:num>
                        <m:den>
                          <m:r>
                            <a:rPr lang="en-US" sz="3200" i="0">
                              <a:latin typeface="Cambria Math" panose="02040503050406030204" pitchFamily="18" charset="0"/>
                            </a:rPr>
                            <m:t>1.8 </m:t>
                          </m:r>
                          <m:r>
                            <a:rPr lang="en-US" sz="3200" i="1">
                              <a:latin typeface="Cambria Math" panose="02040503050406030204" pitchFamily="18" charset="0"/>
                            </a:rPr>
                            <m:t>𝑟</m:t>
                          </m:r>
                        </m:den>
                      </m:f>
                    </m:oMath>
                  </m:oMathPara>
                </a14:m>
                <a:endParaRPr lang="en-US" sz="3200" dirty="0"/>
              </a:p>
            </p:txBody>
          </p:sp>
        </mc:Choice>
        <mc:Fallback xmlns="">
          <p:sp>
            <p:nvSpPr>
              <p:cNvPr id="3" name="Rectangle 2"/>
              <p:cNvSpPr>
                <a:spLocks noRot="1" noChangeAspect="1" noMove="1" noResize="1" noEditPoints="1" noAdjustHandles="1" noChangeArrowheads="1" noChangeShapeType="1" noTextEdit="1"/>
              </p:cNvSpPr>
              <p:nvPr/>
            </p:nvSpPr>
            <p:spPr>
              <a:xfrm>
                <a:off x="0" y="3371654"/>
                <a:ext cx="8096250" cy="10273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603003" y="2757512"/>
                <a:ext cx="4986493"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𝑑</m:t>
                      </m:r>
                      <m:r>
                        <a:rPr lang="en-US" sz="2800" i="0">
                          <a:latin typeface="Cambria Math" panose="02040503050406030204" pitchFamily="18" charset="0"/>
                        </a:rPr>
                        <m:t>=</m:t>
                      </m:r>
                      <m:rad>
                        <m:radPr>
                          <m:degHide m:val="on"/>
                          <m:ctrlPr>
                            <a:rPr lang="en-US" sz="2800" i="1">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0">
                                          <a:latin typeface="Cambria Math" panose="02040503050406030204" pitchFamily="18" charset="0"/>
                                        </a:rPr>
                                        <m:t>1</m:t>
                                      </m:r>
                                    </m:sub>
                                  </m:sSub>
                                  <m:r>
                                    <a:rPr lang="en-US" sz="2800" i="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0">
                                          <a:latin typeface="Cambria Math" panose="02040503050406030204" pitchFamily="18" charset="0"/>
                                        </a:rPr>
                                        <m:t>0</m:t>
                                      </m:r>
                                    </m:sub>
                                  </m:sSub>
                                </m:e>
                              </m:d>
                            </m:e>
                            <m:sup>
                              <m:r>
                                <a:rPr lang="en-US" sz="2800" i="0">
                                  <a:latin typeface="Cambria Math" panose="02040503050406030204" pitchFamily="18" charset="0"/>
                                </a:rPr>
                                <m:t>2</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0">
                                          <a:latin typeface="Cambria Math" panose="02040503050406030204" pitchFamily="18" charset="0"/>
                                        </a:rPr>
                                        <m:t>1</m:t>
                                      </m:r>
                                    </m:sub>
                                  </m:sSub>
                                  <m:r>
                                    <a:rPr lang="en-US" sz="2800" i="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0">
                                          <a:latin typeface="Cambria Math" panose="02040503050406030204" pitchFamily="18" charset="0"/>
                                        </a:rPr>
                                        <m:t>0</m:t>
                                      </m:r>
                                    </m:sub>
                                  </m:sSub>
                                </m:e>
                              </m:d>
                            </m:e>
                            <m:sup>
                              <m:r>
                                <a:rPr lang="en-US" sz="2800" i="0">
                                  <a:latin typeface="Cambria Math" panose="02040503050406030204" pitchFamily="18" charset="0"/>
                                </a:rPr>
                                <m:t>2</m:t>
                              </m:r>
                            </m:sup>
                          </m:sSup>
                        </m:e>
                      </m:ra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5603003" y="2757512"/>
                <a:ext cx="4986493" cy="61414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030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332" y="236481"/>
            <a:ext cx="9266182"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Piloting the Robot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1943100"/>
            <a:ext cx="6553200" cy="49149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5585"/>
          <a:stretch/>
        </p:blipFill>
        <p:spPr>
          <a:xfrm>
            <a:off x="0" y="1943100"/>
            <a:ext cx="5531922" cy="4914900"/>
          </a:xfrm>
          <a:prstGeom prst="rect">
            <a:avLst/>
          </a:prstGeom>
        </p:spPr>
      </p:pic>
    </p:spTree>
    <p:extLst>
      <p:ext uri="{BB962C8B-B14F-4D97-AF65-F5344CB8AC3E}">
        <p14:creationId xmlns:p14="http://schemas.microsoft.com/office/powerpoint/2010/main" val="44777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3745" y="228043"/>
            <a:ext cx="9266182" cy="682785"/>
          </a:xfrm>
          <a:solidFill>
            <a:schemeClr val="tx2">
              <a:lumMod val="75000"/>
            </a:schemeClr>
          </a:solidFill>
        </p:spPr>
        <p:txBody>
          <a:bodyPr>
            <a:noAutofit/>
          </a:bodyPr>
          <a:lstStyle/>
          <a:p>
            <a:pPr algn="r"/>
            <a:r>
              <a:rPr lang="en-US" sz="4400" dirty="0">
                <a:solidFill>
                  <a:schemeClr val="bg1"/>
                </a:solidFill>
                <a:effectLst>
                  <a:outerShdw blurRad="50800" dist="38100" algn="l" rotWithShape="0">
                    <a:prstClr val="black">
                      <a:alpha val="40000"/>
                    </a:prstClr>
                  </a:outerShdw>
                </a:effectLst>
              </a:rPr>
              <a:t>Piloting the Robot</a:t>
            </a:r>
          </a:p>
        </p:txBody>
      </p:sp>
      <p:pic>
        <p:nvPicPr>
          <p:cNvPr id="3" name="robotwithchassis run stra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9250" y="925116"/>
            <a:ext cx="10572750" cy="5947172"/>
          </a:xfrm>
          <a:prstGeom prst="rect">
            <a:avLst/>
          </a:prstGeom>
        </p:spPr>
      </p:pic>
    </p:spTree>
    <p:extLst>
      <p:ext uri="{BB962C8B-B14F-4D97-AF65-F5344CB8AC3E}">
        <p14:creationId xmlns:p14="http://schemas.microsoft.com/office/powerpoint/2010/main" val="35286078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332" y="236481"/>
            <a:ext cx="9266182"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Obstacle Detection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688" y="919266"/>
            <a:ext cx="7918312" cy="5938734"/>
          </a:xfrm>
          <a:prstGeom prst="rect">
            <a:avLst/>
          </a:prstGeom>
        </p:spPr>
      </p:pic>
      <p:sp>
        <p:nvSpPr>
          <p:cNvPr id="5" name="TextBox 4"/>
          <p:cNvSpPr txBox="1"/>
          <p:nvPr/>
        </p:nvSpPr>
        <p:spPr>
          <a:xfrm>
            <a:off x="0" y="2130826"/>
            <a:ext cx="4095749"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t>Ultrasonic Sensors detects if any obstacles suddenly come across its path</a:t>
            </a:r>
          </a:p>
        </p:txBody>
      </p:sp>
    </p:spTree>
    <p:extLst>
      <p:ext uri="{BB962C8B-B14F-4D97-AF65-F5344CB8AC3E}">
        <p14:creationId xmlns:p14="http://schemas.microsoft.com/office/powerpoint/2010/main" val="149534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18CD4-C05B-4118-97AA-D05DE7FD63F2}"/>
              </a:ext>
            </a:extLst>
          </p:cNvPr>
          <p:cNvSpPr>
            <a:spLocks noGrp="1"/>
          </p:cNvSpPr>
          <p:nvPr>
            <p:ph idx="1"/>
          </p:nvPr>
        </p:nvSpPr>
        <p:spPr>
          <a:xfrm>
            <a:off x="838200" y="2403849"/>
            <a:ext cx="10515600" cy="2410198"/>
          </a:xfrm>
        </p:spPr>
        <p:txBody>
          <a:bodyPr>
            <a:normAutofit/>
          </a:bodyPr>
          <a:lstStyle/>
          <a:p>
            <a:pPr marL="0" indent="0" algn="ctr">
              <a:buNone/>
            </a:pPr>
            <a:r>
              <a:rPr lang="en-US" sz="3900" dirty="0"/>
              <a:t>Having a navigation system for internal robots by directing it with an external vision based navigation system and applying the system for restaurant delivery robot</a:t>
            </a:r>
          </a:p>
          <a:p>
            <a:pPr marL="0" indent="0">
              <a:buNone/>
            </a:pPr>
            <a:endParaRPr lang="en-US" sz="1100" dirty="0"/>
          </a:p>
          <a:p>
            <a:pPr marL="0" indent="0">
              <a:buNone/>
            </a:pPr>
            <a:endParaRPr lang="en-US" sz="2400" dirty="0"/>
          </a:p>
        </p:txBody>
      </p:sp>
      <p:sp>
        <p:nvSpPr>
          <p:cNvPr id="4" name="Slide Number Placeholder 3"/>
          <p:cNvSpPr>
            <a:spLocks noGrp="1"/>
          </p:cNvSpPr>
          <p:nvPr>
            <p:ph type="sldNum" sz="quarter" idx="12"/>
          </p:nvPr>
        </p:nvSpPr>
        <p:spPr/>
        <p:txBody>
          <a:bodyPr/>
          <a:lstStyle/>
          <a:p>
            <a:fld id="{6AB61D65-967F-4347-AAD4-2B74EAD2042A}" type="slidenum">
              <a:rPr lang="en-US" smtClean="0"/>
              <a:t>4</a:t>
            </a:fld>
            <a:endParaRPr lang="en-US"/>
          </a:p>
        </p:txBody>
      </p:sp>
      <p:sp>
        <p:nvSpPr>
          <p:cNvPr id="7" name="Title 1">
            <a:extLst>
              <a:ext uri="{FF2B5EF4-FFF2-40B4-BE49-F238E27FC236}">
                <a16:creationId xmlns:a16="http://schemas.microsoft.com/office/drawing/2014/main" id="{492D66F6-8A52-45FD-8AC0-50EB7C4916F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Objective</a:t>
            </a:r>
            <a:endParaRPr lang="en-US" dirty="0">
              <a:latin typeface="+mn-lt"/>
            </a:endParaRPr>
          </a:p>
        </p:txBody>
      </p:sp>
    </p:spTree>
    <p:extLst>
      <p:ext uri="{BB962C8B-B14F-4D97-AF65-F5344CB8AC3E}">
        <p14:creationId xmlns:p14="http://schemas.microsoft.com/office/powerpoint/2010/main" val="828386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2332" y="236481"/>
            <a:ext cx="9266182" cy="682785"/>
          </a:xfrm>
          <a:solidFill>
            <a:schemeClr val="tx2">
              <a:lumMod val="75000"/>
            </a:schemeClr>
          </a:solidFill>
        </p:spPr>
        <p:txBody>
          <a:bodyPr>
            <a:normAutofit fontScale="90000"/>
          </a:bodyPr>
          <a:lstStyle/>
          <a:p>
            <a:pPr algn="r"/>
            <a:r>
              <a:rPr lang="en-US" sz="4400" dirty="0">
                <a:solidFill>
                  <a:schemeClr val="bg1"/>
                </a:solidFill>
                <a:effectLst>
                  <a:outerShdw blurRad="50800" dist="38100" algn="l" rotWithShape="0">
                    <a:prstClr val="black">
                      <a:alpha val="40000"/>
                    </a:prstClr>
                  </a:outerShdw>
                </a:effectLst>
              </a:rPr>
              <a:t>Obstacle Detection</a:t>
            </a:r>
          </a:p>
        </p:txBody>
      </p:sp>
      <p:sp>
        <p:nvSpPr>
          <p:cNvPr id="5" name="TextBox 4"/>
          <p:cNvSpPr txBox="1"/>
          <p:nvPr/>
        </p:nvSpPr>
        <p:spPr>
          <a:xfrm>
            <a:off x="0" y="2130826"/>
            <a:ext cx="1200150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t>If Any obstacles are encountered robot waits for a period and sends to the processing system how many steps it has yet to move from the command it received.</a:t>
            </a:r>
          </a:p>
          <a:p>
            <a:pPr marL="571500" indent="-571500">
              <a:buFont typeface="Arial" panose="020B0604020202020204" pitchFamily="34" charset="0"/>
              <a:buChar char="•"/>
            </a:pPr>
            <a:r>
              <a:rPr lang="en-US" sz="4000" dirty="0"/>
              <a:t>Having it as the current position, navigation system regenerates a new path and pilot the robot according to it.</a:t>
            </a:r>
          </a:p>
        </p:txBody>
      </p:sp>
    </p:spTree>
    <p:extLst>
      <p:ext uri="{BB962C8B-B14F-4D97-AF65-F5344CB8AC3E}">
        <p14:creationId xmlns:p14="http://schemas.microsoft.com/office/powerpoint/2010/main" val="306375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C721CF-F3FC-4473-97AC-89B4D8CCA12D}"/>
              </a:ext>
            </a:extLst>
          </p:cNvPr>
          <p:cNvSpPr>
            <a:spLocks noGrp="1"/>
          </p:cNvSpPr>
          <p:nvPr>
            <p:ph type="sldNum" sz="quarter" idx="12"/>
          </p:nvPr>
        </p:nvSpPr>
        <p:spPr/>
        <p:txBody>
          <a:bodyPr/>
          <a:lstStyle/>
          <a:p>
            <a:fld id="{6AB61D65-967F-4347-AAD4-2B74EAD2042A}" type="slidenum">
              <a:rPr lang="en-US" smtClean="0"/>
              <a:t>41</a:t>
            </a:fld>
            <a:endParaRPr lang="en-US"/>
          </a:p>
        </p:txBody>
      </p:sp>
      <p:sp>
        <p:nvSpPr>
          <p:cNvPr id="393" name="OTLSHAPE_TB_00000000000000000000000000000000_LeftEndCaps" hidden="1">
            <a:extLst>
              <a:ext uri="{FF2B5EF4-FFF2-40B4-BE49-F238E27FC236}">
                <a16:creationId xmlns:a16="http://schemas.microsoft.com/office/drawing/2014/main" id="{2BB6AB35-BB48-4DA3-9321-62774DF7DE0C}"/>
              </a:ext>
            </a:extLst>
          </p:cNvPr>
          <p:cNvSpPr txBox="1"/>
          <p:nvPr>
            <p:custDataLst>
              <p:tags r:id="rId2"/>
            </p:custDataLst>
          </p:nvPr>
        </p:nvSpPr>
        <p:spPr>
          <a:xfrm>
            <a:off x="254000" y="3098969"/>
            <a:ext cx="469900" cy="279061"/>
          </a:xfrm>
          <a:prstGeom prst="rect">
            <a:avLst/>
          </a:prstGeom>
          <a:noFill/>
        </p:spPr>
        <p:txBody>
          <a:bodyPr vert="horz" wrap="none" lIns="0" tIns="0" rIns="0" bIns="0" rtlCol="0" anchor="ctr" anchorCtr="0">
            <a:spAutoFit/>
          </a:bodyPr>
          <a:lstStyle/>
          <a:p>
            <a:pPr algn="ctr"/>
            <a:r>
              <a:rPr lang="en-US" b="1">
                <a:solidFill>
                  <a:schemeClr val="accent2"/>
                </a:solidFill>
                <a:latin typeface="Calibri" panose="020F0502020204030204" pitchFamily="34" charset="0"/>
              </a:rPr>
              <a:t>2019</a:t>
            </a:r>
          </a:p>
        </p:txBody>
      </p:sp>
      <p:sp>
        <p:nvSpPr>
          <p:cNvPr id="394" name="OTLSHAPE_TB_00000000000000000000000000000000_RightEndCaps">
            <a:extLst>
              <a:ext uri="{FF2B5EF4-FFF2-40B4-BE49-F238E27FC236}">
                <a16:creationId xmlns:a16="http://schemas.microsoft.com/office/drawing/2014/main" id="{B543938C-CE0E-45F2-9DF8-4EB8F19E9DF4}"/>
              </a:ext>
            </a:extLst>
          </p:cNvPr>
          <p:cNvSpPr txBox="1"/>
          <p:nvPr>
            <p:custDataLst>
              <p:tags r:id="rId3"/>
            </p:custDataLst>
          </p:nvPr>
        </p:nvSpPr>
        <p:spPr>
          <a:xfrm>
            <a:off x="11474534" y="3098969"/>
            <a:ext cx="451662" cy="279061"/>
          </a:xfrm>
          <a:prstGeom prst="rect">
            <a:avLst/>
          </a:prstGeom>
          <a:noFill/>
        </p:spPr>
        <p:txBody>
          <a:bodyPr vert="horz" wrap="none" lIns="0" tIns="0" rIns="0" bIns="0" rtlCol="0" anchor="ctr" anchorCtr="0">
            <a:spAutoFit/>
          </a:bodyPr>
          <a:lstStyle/>
          <a:p>
            <a:pPr algn="ctr"/>
            <a:r>
              <a:rPr lang="en-US" b="1" spc="-38">
                <a:solidFill>
                  <a:schemeClr val="accent2"/>
                </a:solidFill>
                <a:latin typeface="Calibri" panose="020F0502020204030204" pitchFamily="34" charset="0"/>
              </a:rPr>
              <a:t>2019</a:t>
            </a:r>
          </a:p>
        </p:txBody>
      </p:sp>
      <p:sp>
        <p:nvSpPr>
          <p:cNvPr id="395" name="OTLSHAPE_TB_00000000000000000000000000000000_ScaleContainer">
            <a:extLst>
              <a:ext uri="{FF2B5EF4-FFF2-40B4-BE49-F238E27FC236}">
                <a16:creationId xmlns:a16="http://schemas.microsoft.com/office/drawing/2014/main" id="{F09A8685-07DE-46BC-8C60-D55C5498A812}"/>
              </a:ext>
            </a:extLst>
          </p:cNvPr>
          <p:cNvSpPr/>
          <p:nvPr>
            <p:custDataLst>
              <p:tags r:id="rId4"/>
            </p:custDataLst>
          </p:nvPr>
        </p:nvSpPr>
        <p:spPr>
          <a:xfrm>
            <a:off x="844465" y="3048000"/>
            <a:ext cx="10515600" cy="381000"/>
          </a:xfrm>
          <a:prstGeom prst="roundRect">
            <a:avLst>
              <a:gd name="adj" fmla="val 100000"/>
            </a:avLst>
          </a:prstGeom>
          <a:gradFill flip="none" rotWithShape="1">
            <a:gsLst>
              <a:gs pos="0">
                <a:srgbClr val="44546A"/>
              </a:gs>
              <a:gs pos="0">
                <a:schemeClr val="dk2"/>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TLSHAPE_TB_00000000000000000000000000000000_ElapsedTime">
            <a:extLst>
              <a:ext uri="{FF2B5EF4-FFF2-40B4-BE49-F238E27FC236}">
                <a16:creationId xmlns:a16="http://schemas.microsoft.com/office/drawing/2014/main" id="{CF4BFE08-EB9C-4031-86E2-6C5693824980}"/>
              </a:ext>
            </a:extLst>
          </p:cNvPr>
          <p:cNvSpPr/>
          <p:nvPr>
            <p:custDataLst>
              <p:tags r:id="rId5"/>
            </p:custDataLst>
          </p:nvPr>
        </p:nvSpPr>
        <p:spPr>
          <a:xfrm>
            <a:off x="844465" y="3048000"/>
            <a:ext cx="7061200" cy="381000"/>
          </a:xfrm>
          <a:prstGeom prst="roundRect">
            <a:avLst>
              <a:gd name="adj" fmla="val 10000000"/>
            </a:avLst>
          </a:prstGeom>
          <a:solidFill>
            <a:srgbClr val="FF0000">
              <a:alpha val="30196"/>
            </a:srgbClr>
          </a:solidFill>
          <a:ln w="12700" cap="flat" cmpd="sng" algn="ctr">
            <a:noFill/>
            <a:prstDash val="solid"/>
            <a:miter lim="800000"/>
          </a:ln>
          <a:effectLst/>
          <a:scene3d>
            <a:camera prst="orthographicFront"/>
            <a:lightRig rig="threePt" dir="t">
              <a:rot lat="0" lon="0" rev="0"/>
            </a:lightRig>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TLSHAPE_TB_00000000000000000000000000000000_TodayMarkerShape">
            <a:extLst>
              <a:ext uri="{FF2B5EF4-FFF2-40B4-BE49-F238E27FC236}">
                <a16:creationId xmlns:a16="http://schemas.microsoft.com/office/drawing/2014/main" id="{6BB43A4B-E988-46A1-AEE9-AE63951B63C3}"/>
              </a:ext>
            </a:extLst>
          </p:cNvPr>
          <p:cNvSpPr/>
          <p:nvPr>
            <p:custDataLst>
              <p:tags r:id="rId6"/>
            </p:custDataLst>
          </p:nvPr>
        </p:nvSpPr>
        <p:spPr>
          <a:xfrm>
            <a:off x="7845651" y="3429000"/>
            <a:ext cx="114300" cy="127000"/>
          </a:xfrm>
          <a:prstGeom prst="triangle">
            <a:avLst/>
          </a:prstGeom>
          <a:solidFill>
            <a:srgbClr val="FF000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TLSHAPE_TB_00000000000000000000000000000000_TodayMarkerText">
            <a:extLst>
              <a:ext uri="{FF2B5EF4-FFF2-40B4-BE49-F238E27FC236}">
                <a16:creationId xmlns:a16="http://schemas.microsoft.com/office/drawing/2014/main" id="{E6B96916-593F-4898-A9B3-6C184D42E77D}"/>
              </a:ext>
            </a:extLst>
          </p:cNvPr>
          <p:cNvSpPr txBox="1"/>
          <p:nvPr>
            <p:custDataLst>
              <p:tags r:id="rId7"/>
            </p:custDataLst>
          </p:nvPr>
        </p:nvSpPr>
        <p:spPr>
          <a:xfrm>
            <a:off x="7719951" y="3556000"/>
            <a:ext cx="368300" cy="186055"/>
          </a:xfrm>
          <a:prstGeom prst="rect">
            <a:avLst/>
          </a:prstGeom>
          <a:noFill/>
        </p:spPr>
        <p:txBody>
          <a:bodyPr vert="horz" wrap="none" lIns="0" tIns="0" rIns="0" bIns="0" rtlCol="0" anchor="ctr" anchorCtr="0">
            <a:spAutoFit/>
          </a:bodyPr>
          <a:lstStyle/>
          <a:p>
            <a:pPr algn="ctr"/>
            <a:r>
              <a:rPr lang="en-US" sz="1200" spc="-12">
                <a:solidFill>
                  <a:schemeClr val="dk1"/>
                </a:solidFill>
                <a:latin typeface="Calibri" panose="020F0502020204030204" pitchFamily="34" charset="0"/>
              </a:rPr>
              <a:t>Today</a:t>
            </a:r>
          </a:p>
        </p:txBody>
      </p:sp>
      <p:sp>
        <p:nvSpPr>
          <p:cNvPr id="399" name="OTLSHAPE_TB_00000000000000000000000000000000_TimescaleInterval1">
            <a:extLst>
              <a:ext uri="{FF2B5EF4-FFF2-40B4-BE49-F238E27FC236}">
                <a16:creationId xmlns:a16="http://schemas.microsoft.com/office/drawing/2014/main" id="{7E11C840-DE1A-43FC-826D-E01032AF1FEF}"/>
              </a:ext>
            </a:extLst>
          </p:cNvPr>
          <p:cNvSpPr txBox="1"/>
          <p:nvPr>
            <p:custDataLst>
              <p:tags r:id="rId8"/>
            </p:custDataLst>
          </p:nvPr>
        </p:nvSpPr>
        <p:spPr>
          <a:xfrm>
            <a:off x="1073065" y="3145473"/>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cxnSp>
        <p:nvCxnSpPr>
          <p:cNvPr id="400" name="OTLSHAPE_TB_00000000000000000000000000000000_Separator1">
            <a:extLst>
              <a:ext uri="{FF2B5EF4-FFF2-40B4-BE49-F238E27FC236}">
                <a16:creationId xmlns:a16="http://schemas.microsoft.com/office/drawing/2014/main" id="{61C8FFB1-C4E5-4D23-9ED8-7BEE5ECACF23}"/>
              </a:ext>
            </a:extLst>
          </p:cNvPr>
          <p:cNvCxnSpPr/>
          <p:nvPr>
            <p:custDataLst>
              <p:tags r:id="rId9"/>
            </p:custDataLst>
          </p:nvPr>
        </p:nvCxnSpPr>
        <p:spPr>
          <a:xfrm>
            <a:off x="2435668"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1" name="OTLSHAPE_TB_00000000000000000000000000000000_TimescaleInterval2">
            <a:extLst>
              <a:ext uri="{FF2B5EF4-FFF2-40B4-BE49-F238E27FC236}">
                <a16:creationId xmlns:a16="http://schemas.microsoft.com/office/drawing/2014/main" id="{FB16A01A-5BEF-424C-8B67-C55EFFB99539}"/>
              </a:ext>
            </a:extLst>
          </p:cNvPr>
          <p:cNvSpPr txBox="1"/>
          <p:nvPr>
            <p:custDataLst>
              <p:tags r:id="rId10"/>
            </p:custDataLst>
          </p:nvPr>
        </p:nvSpPr>
        <p:spPr>
          <a:xfrm>
            <a:off x="2499169" y="3145473"/>
            <a:ext cx="158185"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Jul</a:t>
            </a:r>
          </a:p>
        </p:txBody>
      </p:sp>
      <p:cxnSp>
        <p:nvCxnSpPr>
          <p:cNvPr id="402" name="OTLSHAPE_TB_00000000000000000000000000000000_Separator2">
            <a:extLst>
              <a:ext uri="{FF2B5EF4-FFF2-40B4-BE49-F238E27FC236}">
                <a16:creationId xmlns:a16="http://schemas.microsoft.com/office/drawing/2014/main" id="{0B3748D4-2E74-4D7F-816B-EACDAE152C98}"/>
              </a:ext>
            </a:extLst>
          </p:cNvPr>
          <p:cNvCxnSpPr/>
          <p:nvPr>
            <p:custDataLst>
              <p:tags r:id="rId11"/>
            </p:custDataLst>
          </p:nvPr>
        </p:nvCxnSpPr>
        <p:spPr>
          <a:xfrm>
            <a:off x="3909308"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3" name="OTLSHAPE_TB_00000000000000000000000000000000_TimescaleInterval3">
            <a:extLst>
              <a:ext uri="{FF2B5EF4-FFF2-40B4-BE49-F238E27FC236}">
                <a16:creationId xmlns:a16="http://schemas.microsoft.com/office/drawing/2014/main" id="{FC86A039-7A23-46D6-B722-B7F5C9E6825E}"/>
              </a:ext>
            </a:extLst>
          </p:cNvPr>
          <p:cNvSpPr txBox="1"/>
          <p:nvPr>
            <p:custDataLst>
              <p:tags r:id="rId12"/>
            </p:custDataLst>
          </p:nvPr>
        </p:nvSpPr>
        <p:spPr>
          <a:xfrm>
            <a:off x="3972809" y="3145473"/>
            <a:ext cx="241300"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Aug</a:t>
            </a:r>
          </a:p>
        </p:txBody>
      </p:sp>
      <p:cxnSp>
        <p:nvCxnSpPr>
          <p:cNvPr id="404" name="OTLSHAPE_TB_00000000000000000000000000000000_Separator3">
            <a:extLst>
              <a:ext uri="{FF2B5EF4-FFF2-40B4-BE49-F238E27FC236}">
                <a16:creationId xmlns:a16="http://schemas.microsoft.com/office/drawing/2014/main" id="{645A357F-7C58-4C7C-89BE-AFC8028C66A3}"/>
              </a:ext>
            </a:extLst>
          </p:cNvPr>
          <p:cNvCxnSpPr/>
          <p:nvPr>
            <p:custDataLst>
              <p:tags r:id="rId13"/>
            </p:custDataLst>
          </p:nvPr>
        </p:nvCxnSpPr>
        <p:spPr>
          <a:xfrm>
            <a:off x="5382948"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5" name="OTLSHAPE_TB_00000000000000000000000000000000_TimescaleInterval4">
            <a:extLst>
              <a:ext uri="{FF2B5EF4-FFF2-40B4-BE49-F238E27FC236}">
                <a16:creationId xmlns:a16="http://schemas.microsoft.com/office/drawing/2014/main" id="{95C4F061-E463-4BC9-B884-5097FEC38374}"/>
              </a:ext>
            </a:extLst>
          </p:cNvPr>
          <p:cNvSpPr txBox="1"/>
          <p:nvPr>
            <p:custDataLst>
              <p:tags r:id="rId14"/>
            </p:custDataLst>
          </p:nvPr>
        </p:nvSpPr>
        <p:spPr>
          <a:xfrm>
            <a:off x="5446449" y="3145473"/>
            <a:ext cx="228600"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Sep</a:t>
            </a:r>
          </a:p>
        </p:txBody>
      </p:sp>
      <p:cxnSp>
        <p:nvCxnSpPr>
          <p:cNvPr id="406" name="OTLSHAPE_TB_00000000000000000000000000000000_Separator4">
            <a:extLst>
              <a:ext uri="{FF2B5EF4-FFF2-40B4-BE49-F238E27FC236}">
                <a16:creationId xmlns:a16="http://schemas.microsoft.com/office/drawing/2014/main" id="{EB575F5C-C26E-4690-A9F4-0DFC04E9A1D3}"/>
              </a:ext>
            </a:extLst>
          </p:cNvPr>
          <p:cNvCxnSpPr/>
          <p:nvPr>
            <p:custDataLst>
              <p:tags r:id="rId15"/>
            </p:custDataLst>
          </p:nvPr>
        </p:nvCxnSpPr>
        <p:spPr>
          <a:xfrm>
            <a:off x="6809051"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7" name="OTLSHAPE_TB_00000000000000000000000000000000_TimescaleInterval5">
            <a:extLst>
              <a:ext uri="{FF2B5EF4-FFF2-40B4-BE49-F238E27FC236}">
                <a16:creationId xmlns:a16="http://schemas.microsoft.com/office/drawing/2014/main" id="{002CE86F-0762-431B-B521-D78F6FEF32D3}"/>
              </a:ext>
            </a:extLst>
          </p:cNvPr>
          <p:cNvSpPr txBox="1"/>
          <p:nvPr>
            <p:custDataLst>
              <p:tags r:id="rId16"/>
            </p:custDataLst>
          </p:nvPr>
        </p:nvSpPr>
        <p:spPr>
          <a:xfrm>
            <a:off x="6872552" y="3145473"/>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cxnSp>
        <p:nvCxnSpPr>
          <p:cNvPr id="408" name="OTLSHAPE_TB_00000000000000000000000000000000_Separator5">
            <a:extLst>
              <a:ext uri="{FF2B5EF4-FFF2-40B4-BE49-F238E27FC236}">
                <a16:creationId xmlns:a16="http://schemas.microsoft.com/office/drawing/2014/main" id="{60F5E73D-1F64-45A3-B565-29E2F12BC374}"/>
              </a:ext>
            </a:extLst>
          </p:cNvPr>
          <p:cNvCxnSpPr/>
          <p:nvPr>
            <p:custDataLst>
              <p:tags r:id="rId17"/>
            </p:custDataLst>
          </p:nvPr>
        </p:nvCxnSpPr>
        <p:spPr>
          <a:xfrm>
            <a:off x="8282691"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9" name="OTLSHAPE_TB_00000000000000000000000000000000_TimescaleInterval6">
            <a:extLst>
              <a:ext uri="{FF2B5EF4-FFF2-40B4-BE49-F238E27FC236}">
                <a16:creationId xmlns:a16="http://schemas.microsoft.com/office/drawing/2014/main" id="{2E289D13-F7DC-484A-B077-D1C07E09712D}"/>
              </a:ext>
            </a:extLst>
          </p:cNvPr>
          <p:cNvSpPr txBox="1"/>
          <p:nvPr>
            <p:custDataLst>
              <p:tags r:id="rId18"/>
            </p:custDataLst>
          </p:nvPr>
        </p:nvSpPr>
        <p:spPr>
          <a:xfrm>
            <a:off x="8346192" y="3145473"/>
            <a:ext cx="243978"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cxnSp>
        <p:nvCxnSpPr>
          <p:cNvPr id="410" name="OTLSHAPE_TB_00000000000000000000000000000000_Separator6">
            <a:extLst>
              <a:ext uri="{FF2B5EF4-FFF2-40B4-BE49-F238E27FC236}">
                <a16:creationId xmlns:a16="http://schemas.microsoft.com/office/drawing/2014/main" id="{A4CBD26E-1DF4-40CE-88FE-2C8B18AD2E1C}"/>
              </a:ext>
            </a:extLst>
          </p:cNvPr>
          <p:cNvCxnSpPr/>
          <p:nvPr>
            <p:custDataLst>
              <p:tags r:id="rId19"/>
            </p:custDataLst>
          </p:nvPr>
        </p:nvCxnSpPr>
        <p:spPr>
          <a:xfrm>
            <a:off x="9708795" y="3111500"/>
            <a:ext cx="0" cy="2540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1" name="OTLSHAPE_TB_00000000000000000000000000000000_TimescaleInterval7">
            <a:extLst>
              <a:ext uri="{FF2B5EF4-FFF2-40B4-BE49-F238E27FC236}">
                <a16:creationId xmlns:a16="http://schemas.microsoft.com/office/drawing/2014/main" id="{95DC2E49-1C67-4E67-A413-A4893A7F7B16}"/>
              </a:ext>
            </a:extLst>
          </p:cNvPr>
          <p:cNvSpPr txBox="1"/>
          <p:nvPr>
            <p:custDataLst>
              <p:tags r:id="rId20"/>
            </p:custDataLst>
          </p:nvPr>
        </p:nvSpPr>
        <p:spPr>
          <a:xfrm>
            <a:off x="9772295" y="3145473"/>
            <a:ext cx="23185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Dec</a:t>
            </a:r>
          </a:p>
        </p:txBody>
      </p:sp>
      <p:sp>
        <p:nvSpPr>
          <p:cNvPr id="412" name="OTLSHAPE_T_7148fa16e34045aa8c4a41a0aa7c27b3_Shape">
            <a:extLst>
              <a:ext uri="{FF2B5EF4-FFF2-40B4-BE49-F238E27FC236}">
                <a16:creationId xmlns:a16="http://schemas.microsoft.com/office/drawing/2014/main" id="{1F15BE5F-39CB-4640-962F-68DE0FAD5482}"/>
              </a:ext>
            </a:extLst>
          </p:cNvPr>
          <p:cNvSpPr/>
          <p:nvPr>
            <p:custDataLst>
              <p:tags r:id="rId21"/>
            </p:custDataLst>
          </p:nvPr>
        </p:nvSpPr>
        <p:spPr>
          <a:xfrm>
            <a:off x="1865227" y="3945255"/>
            <a:ext cx="2959100" cy="203200"/>
          </a:xfrm>
          <a:prstGeom prst="roundRect">
            <a:avLst>
              <a:gd name="adj" fmla="val 100000"/>
            </a:avLst>
          </a:prstGeom>
          <a:solidFill>
            <a:srgbClr val="4E67C8"/>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TLSHAPE_T_7148fa16e34045aa8c4a41a0aa7c27b3_ShapePercentage" hidden="1">
            <a:extLst>
              <a:ext uri="{FF2B5EF4-FFF2-40B4-BE49-F238E27FC236}">
                <a16:creationId xmlns:a16="http://schemas.microsoft.com/office/drawing/2014/main" id="{F2AEA351-F00E-4C7B-B988-4605A873F512}"/>
              </a:ext>
            </a:extLst>
          </p:cNvPr>
          <p:cNvSpPr/>
          <p:nvPr>
            <p:custDataLst>
              <p:tags r:id="rId22"/>
            </p:custDataLst>
          </p:nvPr>
        </p:nvSpPr>
        <p:spPr>
          <a:xfrm>
            <a:off x="1865227" y="3945255"/>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TLSHAPE_T_7148fa16e34045aa8c4a41a0aa7c27b3_Duration" hidden="1">
            <a:extLst>
              <a:ext uri="{FF2B5EF4-FFF2-40B4-BE49-F238E27FC236}">
                <a16:creationId xmlns:a16="http://schemas.microsoft.com/office/drawing/2014/main" id="{E4AF5770-EA95-4AEF-8D4C-3637109B644B}"/>
              </a:ext>
            </a:extLst>
          </p:cNvPr>
          <p:cNvSpPr txBox="1"/>
          <p:nvPr>
            <p:custDataLst>
              <p:tags r:id="rId23"/>
            </p:custDataLst>
          </p:nvPr>
        </p:nvSpPr>
        <p:spPr>
          <a:xfrm>
            <a:off x="0" y="3945255"/>
            <a:ext cx="393700" cy="155025"/>
          </a:xfrm>
          <a:prstGeom prst="rect">
            <a:avLst/>
          </a:prstGeom>
          <a:noFill/>
        </p:spPr>
        <p:txBody>
          <a:bodyPr vert="horz" wrap="square" lIns="0" tIns="0" rIns="0" bIns="0" rtlCol="0" anchor="ctr" anchorCtr="0">
            <a:spAutoFit/>
          </a:bodyPr>
          <a:lstStyle/>
          <a:p>
            <a:pPr algn="ctr"/>
            <a:r>
              <a:rPr lang="en-US" sz="1000">
                <a:solidFill>
                  <a:schemeClr val="accent2"/>
                </a:solidFill>
                <a:latin typeface="Calibri" panose="020F0502020204030204" pitchFamily="34" charset="0"/>
              </a:rPr>
              <a:t>62 days</a:t>
            </a:r>
          </a:p>
        </p:txBody>
      </p:sp>
      <p:sp>
        <p:nvSpPr>
          <p:cNvPr id="415" name="OTLSHAPE_T_7148fa16e34045aa8c4a41a0aa7c27b3_TextPercentage" hidden="1">
            <a:extLst>
              <a:ext uri="{FF2B5EF4-FFF2-40B4-BE49-F238E27FC236}">
                <a16:creationId xmlns:a16="http://schemas.microsoft.com/office/drawing/2014/main" id="{8D876668-901C-4DA7-B6BF-7479651919F8}"/>
              </a:ext>
            </a:extLst>
          </p:cNvPr>
          <p:cNvSpPr txBox="1"/>
          <p:nvPr>
            <p:custDataLst>
              <p:tags r:id="rId24"/>
            </p:custDataLst>
          </p:nvPr>
        </p:nvSpPr>
        <p:spPr>
          <a:xfrm>
            <a:off x="0" y="4100280"/>
            <a:ext cx="0" cy="153888"/>
          </a:xfrm>
          <a:prstGeom prst="rect">
            <a:avLst/>
          </a:prstGeom>
          <a:noFill/>
        </p:spPr>
        <p:txBody>
          <a:bodyPr vert="horz" wrap="square" lIns="0" tIns="0" rIns="0" bIns="0" rtlCol="0" anchor="ctr" anchorCtr="0">
            <a:spAutoFit/>
          </a:bodyPr>
          <a:lstStyle/>
          <a:p>
            <a:pPr algn="ctr"/>
            <a:endParaRPr lang="en-US" sz="1000">
              <a:solidFill>
                <a:schemeClr val="accent2"/>
              </a:solidFill>
              <a:latin typeface="Calibri" panose="020F0502020204030204" pitchFamily="34" charset="0"/>
            </a:endParaRPr>
          </a:p>
        </p:txBody>
      </p:sp>
      <p:sp>
        <p:nvSpPr>
          <p:cNvPr id="416" name="OTLSHAPE_T_7148fa16e34045aa8c4a41a0aa7c27b3_JoinedDate" hidden="1">
            <a:extLst>
              <a:ext uri="{FF2B5EF4-FFF2-40B4-BE49-F238E27FC236}">
                <a16:creationId xmlns:a16="http://schemas.microsoft.com/office/drawing/2014/main" id="{DB4EFCFC-5E27-4165-942F-235DF5A162F2}"/>
              </a:ext>
            </a:extLst>
          </p:cNvPr>
          <p:cNvSpPr txBox="1"/>
          <p:nvPr>
            <p:custDataLst>
              <p:tags r:id="rId25"/>
            </p:custDataLst>
          </p:nvPr>
        </p:nvSpPr>
        <p:spPr>
          <a:xfrm>
            <a:off x="0" y="4100280"/>
            <a:ext cx="0" cy="153888"/>
          </a:xfrm>
          <a:prstGeom prst="rect">
            <a:avLst/>
          </a:prstGeom>
          <a:noFill/>
        </p:spPr>
        <p:txBody>
          <a:bodyPr vert="horz" wrap="square" lIns="0" tIns="0" rIns="0" bIns="0" rtlCol="0" anchor="ctr" anchorCtr="0">
            <a:spAutoFit/>
          </a:bodyPr>
          <a:lstStyle/>
          <a:p>
            <a:pPr algn="ctr"/>
            <a:endParaRPr lang="en-US" sz="1000">
              <a:solidFill>
                <a:schemeClr val="dk2"/>
              </a:solidFill>
              <a:latin typeface="Calibri" panose="020F0502020204030204" pitchFamily="34" charset="0"/>
            </a:endParaRPr>
          </a:p>
        </p:txBody>
      </p:sp>
      <p:sp>
        <p:nvSpPr>
          <p:cNvPr id="417" name="OTLSHAPE_T_7148fa16e34045aa8c4a41a0aa7c27b3_StartDate">
            <a:extLst>
              <a:ext uri="{FF2B5EF4-FFF2-40B4-BE49-F238E27FC236}">
                <a16:creationId xmlns:a16="http://schemas.microsoft.com/office/drawing/2014/main" id="{A06ED64A-BC73-4245-AC96-84F469B25F00}"/>
              </a:ext>
            </a:extLst>
          </p:cNvPr>
          <p:cNvSpPr txBox="1"/>
          <p:nvPr>
            <p:custDataLst>
              <p:tags r:id="rId26"/>
            </p:custDataLst>
          </p:nvPr>
        </p:nvSpPr>
        <p:spPr>
          <a:xfrm>
            <a:off x="1265576" y="3969343"/>
            <a:ext cx="5588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6/19/2019</a:t>
            </a:r>
          </a:p>
        </p:txBody>
      </p:sp>
      <p:sp>
        <p:nvSpPr>
          <p:cNvPr id="418" name="OTLSHAPE_T_7148fa16e34045aa8c4a41a0aa7c27b3_EndDate">
            <a:extLst>
              <a:ext uri="{FF2B5EF4-FFF2-40B4-BE49-F238E27FC236}">
                <a16:creationId xmlns:a16="http://schemas.microsoft.com/office/drawing/2014/main" id="{BBFA3CAE-E4C2-4858-9D59-441F3C6A9EDB}"/>
              </a:ext>
            </a:extLst>
          </p:cNvPr>
          <p:cNvSpPr txBox="1"/>
          <p:nvPr>
            <p:custDataLst>
              <p:tags r:id="rId27"/>
            </p:custDataLst>
          </p:nvPr>
        </p:nvSpPr>
        <p:spPr>
          <a:xfrm>
            <a:off x="4863274" y="3969343"/>
            <a:ext cx="5588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8/19/2019</a:t>
            </a:r>
          </a:p>
        </p:txBody>
      </p:sp>
      <p:sp>
        <p:nvSpPr>
          <p:cNvPr id="419" name="OTLSHAPE_T_7148fa16e34045aa8c4a41a0aa7c27b3_Title">
            <a:extLst>
              <a:ext uri="{FF2B5EF4-FFF2-40B4-BE49-F238E27FC236}">
                <a16:creationId xmlns:a16="http://schemas.microsoft.com/office/drawing/2014/main" id="{0BF782E1-BA7B-4ABF-A06E-F32CC3942E96}"/>
              </a:ext>
            </a:extLst>
          </p:cNvPr>
          <p:cNvSpPr txBox="1"/>
          <p:nvPr>
            <p:custDataLst>
              <p:tags r:id="rId28"/>
            </p:custDataLst>
          </p:nvPr>
        </p:nvSpPr>
        <p:spPr>
          <a:xfrm>
            <a:off x="2543471" y="3961596"/>
            <a:ext cx="1600200" cy="170519"/>
          </a:xfrm>
          <a:prstGeom prst="rect">
            <a:avLst/>
          </a:prstGeom>
          <a:noFill/>
        </p:spPr>
        <p:txBody>
          <a:bodyPr vert="horz" wrap="square" lIns="0" tIns="0" rIns="0" bIns="0" rtlCol="0" anchor="ctr" anchorCtr="0">
            <a:spAutoFit/>
          </a:bodyPr>
          <a:lstStyle/>
          <a:p>
            <a:pPr algn="ctr"/>
            <a:r>
              <a:rPr lang="en-US" sz="1100" b="1" spc="-6">
                <a:solidFill>
                  <a:schemeClr val="dk1"/>
                </a:solidFill>
                <a:latin typeface="Calibri" panose="020F0502020204030204" pitchFamily="34" charset="0"/>
              </a:rPr>
              <a:t>Order Management System</a:t>
            </a:r>
          </a:p>
        </p:txBody>
      </p:sp>
      <p:sp>
        <p:nvSpPr>
          <p:cNvPr id="420" name="OTLSHAPE_T_bf1ff51e160c4061adb05d20a8859f59_Shape">
            <a:extLst>
              <a:ext uri="{FF2B5EF4-FFF2-40B4-BE49-F238E27FC236}">
                <a16:creationId xmlns:a16="http://schemas.microsoft.com/office/drawing/2014/main" id="{C940FEFE-A851-469B-9C59-AE70776A5AF4}"/>
              </a:ext>
            </a:extLst>
          </p:cNvPr>
          <p:cNvSpPr/>
          <p:nvPr>
            <p:custDataLst>
              <p:tags r:id="rId29"/>
            </p:custDataLst>
          </p:nvPr>
        </p:nvSpPr>
        <p:spPr>
          <a:xfrm>
            <a:off x="4764970" y="4211955"/>
            <a:ext cx="3479800" cy="203200"/>
          </a:xfrm>
          <a:prstGeom prst="roundRect">
            <a:avLst>
              <a:gd name="adj" fmla="val 100000"/>
            </a:avLst>
          </a:prstGeom>
          <a:solidFill>
            <a:srgbClr val="4E67C8"/>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TLSHAPE_T_bf1ff51e160c4061adb05d20a8859f59_ShapePercentage" hidden="1">
            <a:extLst>
              <a:ext uri="{FF2B5EF4-FFF2-40B4-BE49-F238E27FC236}">
                <a16:creationId xmlns:a16="http://schemas.microsoft.com/office/drawing/2014/main" id="{C9BDD7C3-9849-43E2-8285-8CB46A3DBDC2}"/>
              </a:ext>
            </a:extLst>
          </p:cNvPr>
          <p:cNvSpPr/>
          <p:nvPr>
            <p:custDataLst>
              <p:tags r:id="rId30"/>
            </p:custDataLst>
          </p:nvPr>
        </p:nvSpPr>
        <p:spPr>
          <a:xfrm>
            <a:off x="4764970" y="4211955"/>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TLSHAPE_T_bf1ff51e160c4061adb05d20a8859f59_Duration" hidden="1">
            <a:extLst>
              <a:ext uri="{FF2B5EF4-FFF2-40B4-BE49-F238E27FC236}">
                <a16:creationId xmlns:a16="http://schemas.microsoft.com/office/drawing/2014/main" id="{DC81BD95-93E9-4C79-A7A8-B6420529F66B}"/>
              </a:ext>
            </a:extLst>
          </p:cNvPr>
          <p:cNvSpPr txBox="1"/>
          <p:nvPr>
            <p:custDataLst>
              <p:tags r:id="rId31"/>
            </p:custDataLst>
          </p:nvPr>
        </p:nvSpPr>
        <p:spPr>
          <a:xfrm>
            <a:off x="0" y="4211955"/>
            <a:ext cx="393700" cy="155025"/>
          </a:xfrm>
          <a:prstGeom prst="rect">
            <a:avLst/>
          </a:prstGeom>
          <a:noFill/>
        </p:spPr>
        <p:txBody>
          <a:bodyPr vert="horz" wrap="square" lIns="0" tIns="0" rIns="0" bIns="0" rtlCol="0" anchor="ctr" anchorCtr="0">
            <a:spAutoFit/>
          </a:bodyPr>
          <a:lstStyle/>
          <a:p>
            <a:pPr algn="ctr"/>
            <a:r>
              <a:rPr lang="en-US" sz="1000">
                <a:solidFill>
                  <a:schemeClr val="accent2"/>
                </a:solidFill>
                <a:latin typeface="Calibri" panose="020F0502020204030204" pitchFamily="34" charset="0"/>
              </a:rPr>
              <a:t>73 days</a:t>
            </a:r>
          </a:p>
        </p:txBody>
      </p:sp>
      <p:sp>
        <p:nvSpPr>
          <p:cNvPr id="423" name="OTLSHAPE_T_bf1ff51e160c4061adb05d20a8859f59_TextPercentage" hidden="1">
            <a:extLst>
              <a:ext uri="{FF2B5EF4-FFF2-40B4-BE49-F238E27FC236}">
                <a16:creationId xmlns:a16="http://schemas.microsoft.com/office/drawing/2014/main" id="{DFF49E9B-8284-40D8-9BC1-E93F6E746054}"/>
              </a:ext>
            </a:extLst>
          </p:cNvPr>
          <p:cNvSpPr txBox="1"/>
          <p:nvPr>
            <p:custDataLst>
              <p:tags r:id="rId32"/>
            </p:custDataLst>
          </p:nvPr>
        </p:nvSpPr>
        <p:spPr>
          <a:xfrm>
            <a:off x="0" y="4366980"/>
            <a:ext cx="0" cy="153888"/>
          </a:xfrm>
          <a:prstGeom prst="rect">
            <a:avLst/>
          </a:prstGeom>
          <a:noFill/>
        </p:spPr>
        <p:txBody>
          <a:bodyPr vert="horz" wrap="square" lIns="0" tIns="0" rIns="0" bIns="0" rtlCol="0" anchor="ctr" anchorCtr="0">
            <a:spAutoFit/>
          </a:bodyPr>
          <a:lstStyle/>
          <a:p>
            <a:pPr algn="ctr"/>
            <a:endParaRPr lang="en-US" sz="1000">
              <a:solidFill>
                <a:schemeClr val="accent2"/>
              </a:solidFill>
              <a:latin typeface="Calibri" panose="020F0502020204030204" pitchFamily="34" charset="0"/>
            </a:endParaRPr>
          </a:p>
        </p:txBody>
      </p:sp>
      <p:sp>
        <p:nvSpPr>
          <p:cNvPr id="424" name="OTLSHAPE_T_bf1ff51e160c4061adb05d20a8859f59_JoinedDate" hidden="1">
            <a:extLst>
              <a:ext uri="{FF2B5EF4-FFF2-40B4-BE49-F238E27FC236}">
                <a16:creationId xmlns:a16="http://schemas.microsoft.com/office/drawing/2014/main" id="{8AA9F3D9-C3E0-4163-9BD4-D4F2D3B0AFD0}"/>
              </a:ext>
            </a:extLst>
          </p:cNvPr>
          <p:cNvSpPr txBox="1"/>
          <p:nvPr>
            <p:custDataLst>
              <p:tags r:id="rId33"/>
            </p:custDataLst>
          </p:nvPr>
        </p:nvSpPr>
        <p:spPr>
          <a:xfrm>
            <a:off x="0" y="4366980"/>
            <a:ext cx="0" cy="153888"/>
          </a:xfrm>
          <a:prstGeom prst="rect">
            <a:avLst/>
          </a:prstGeom>
          <a:noFill/>
        </p:spPr>
        <p:txBody>
          <a:bodyPr vert="horz" wrap="square" lIns="0" tIns="0" rIns="0" bIns="0" rtlCol="0" anchor="ctr" anchorCtr="0">
            <a:spAutoFit/>
          </a:bodyPr>
          <a:lstStyle/>
          <a:p>
            <a:pPr algn="ctr"/>
            <a:endParaRPr lang="en-US" sz="1000">
              <a:solidFill>
                <a:schemeClr val="dk2"/>
              </a:solidFill>
              <a:latin typeface="Calibri" panose="020F0502020204030204" pitchFamily="34" charset="0"/>
            </a:endParaRPr>
          </a:p>
        </p:txBody>
      </p:sp>
      <p:sp>
        <p:nvSpPr>
          <p:cNvPr id="425" name="OTLSHAPE_T_bf1ff51e160c4061adb05d20a8859f59_StartDate">
            <a:extLst>
              <a:ext uri="{FF2B5EF4-FFF2-40B4-BE49-F238E27FC236}">
                <a16:creationId xmlns:a16="http://schemas.microsoft.com/office/drawing/2014/main" id="{8AB85D61-3D6C-4FD1-9D7E-6D1E28565C26}"/>
              </a:ext>
            </a:extLst>
          </p:cNvPr>
          <p:cNvSpPr txBox="1"/>
          <p:nvPr>
            <p:custDataLst>
              <p:tags r:id="rId34"/>
            </p:custDataLst>
          </p:nvPr>
        </p:nvSpPr>
        <p:spPr>
          <a:xfrm>
            <a:off x="4165319" y="4236043"/>
            <a:ext cx="5588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8/19/2019</a:t>
            </a:r>
          </a:p>
        </p:txBody>
      </p:sp>
      <p:sp>
        <p:nvSpPr>
          <p:cNvPr id="426" name="OTLSHAPE_T_bf1ff51e160c4061adb05d20a8859f59_EndDate">
            <a:extLst>
              <a:ext uri="{FF2B5EF4-FFF2-40B4-BE49-F238E27FC236}">
                <a16:creationId xmlns:a16="http://schemas.microsoft.com/office/drawing/2014/main" id="{E260EA30-E832-43BA-A766-CF5D3409B23F}"/>
              </a:ext>
            </a:extLst>
          </p:cNvPr>
          <p:cNvSpPr txBox="1"/>
          <p:nvPr>
            <p:custDataLst>
              <p:tags r:id="rId35"/>
            </p:custDataLst>
          </p:nvPr>
        </p:nvSpPr>
        <p:spPr>
          <a:xfrm>
            <a:off x="8285922" y="4236043"/>
            <a:ext cx="6223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10/30/2019</a:t>
            </a:r>
          </a:p>
        </p:txBody>
      </p:sp>
      <p:sp>
        <p:nvSpPr>
          <p:cNvPr id="427" name="OTLSHAPE_T_bf1ff51e160c4061adb05d20a8859f59_Title">
            <a:extLst>
              <a:ext uri="{FF2B5EF4-FFF2-40B4-BE49-F238E27FC236}">
                <a16:creationId xmlns:a16="http://schemas.microsoft.com/office/drawing/2014/main" id="{700E4882-CF89-4F67-B5B1-D3A4C07ACCA4}"/>
              </a:ext>
            </a:extLst>
          </p:cNvPr>
          <p:cNvSpPr txBox="1"/>
          <p:nvPr>
            <p:custDataLst>
              <p:tags r:id="rId36"/>
            </p:custDataLst>
          </p:nvPr>
        </p:nvSpPr>
        <p:spPr>
          <a:xfrm>
            <a:off x="5035165" y="4228296"/>
            <a:ext cx="2933700" cy="170519"/>
          </a:xfrm>
          <a:prstGeom prst="rect">
            <a:avLst/>
          </a:prstGeom>
          <a:noFill/>
        </p:spPr>
        <p:txBody>
          <a:bodyPr vert="horz" wrap="square" lIns="0" tIns="0" rIns="0" bIns="0" rtlCol="0" anchor="ctr" anchorCtr="0">
            <a:spAutoFit/>
          </a:bodyPr>
          <a:lstStyle/>
          <a:p>
            <a:pPr algn="ctr"/>
            <a:r>
              <a:rPr lang="en-US" sz="1100" b="1" spc="-4">
                <a:solidFill>
                  <a:schemeClr val="dk1"/>
                </a:solidFill>
                <a:latin typeface="Calibri" panose="020F0502020204030204" pitchFamily="34" charset="0"/>
              </a:rPr>
              <a:t>Vision based Obstacle detection and Path Planning</a:t>
            </a:r>
          </a:p>
        </p:txBody>
      </p:sp>
      <p:sp>
        <p:nvSpPr>
          <p:cNvPr id="428" name="OTLSHAPE_T_03312c45b5c34cef831095c86744da14_Shape">
            <a:extLst>
              <a:ext uri="{FF2B5EF4-FFF2-40B4-BE49-F238E27FC236}">
                <a16:creationId xmlns:a16="http://schemas.microsoft.com/office/drawing/2014/main" id="{00271023-F391-4014-8E6E-41DB61A2E623}"/>
              </a:ext>
            </a:extLst>
          </p:cNvPr>
          <p:cNvSpPr/>
          <p:nvPr>
            <p:custDataLst>
              <p:tags r:id="rId37"/>
            </p:custDataLst>
          </p:nvPr>
        </p:nvSpPr>
        <p:spPr>
          <a:xfrm>
            <a:off x="8187618" y="4478655"/>
            <a:ext cx="2959100" cy="203200"/>
          </a:xfrm>
          <a:prstGeom prst="roundRect">
            <a:avLst>
              <a:gd name="adj" fmla="val 100000"/>
            </a:avLst>
          </a:prstGeom>
          <a:solidFill>
            <a:srgbClr val="4E67C8"/>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TLSHAPE_T_03312c45b5c34cef831095c86744da14_ShapePercentage" hidden="1">
            <a:extLst>
              <a:ext uri="{FF2B5EF4-FFF2-40B4-BE49-F238E27FC236}">
                <a16:creationId xmlns:a16="http://schemas.microsoft.com/office/drawing/2014/main" id="{092871BB-5C4D-497D-B469-983DE43CA782}"/>
              </a:ext>
            </a:extLst>
          </p:cNvPr>
          <p:cNvSpPr/>
          <p:nvPr>
            <p:custDataLst>
              <p:tags r:id="rId38"/>
            </p:custDataLst>
          </p:nvPr>
        </p:nvSpPr>
        <p:spPr>
          <a:xfrm>
            <a:off x="8187618" y="4478655"/>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TLSHAPE_T_03312c45b5c34cef831095c86744da14_Duration" hidden="1">
            <a:extLst>
              <a:ext uri="{FF2B5EF4-FFF2-40B4-BE49-F238E27FC236}">
                <a16:creationId xmlns:a16="http://schemas.microsoft.com/office/drawing/2014/main" id="{33A8B805-71E2-4E63-A644-84254F571BA6}"/>
              </a:ext>
            </a:extLst>
          </p:cNvPr>
          <p:cNvSpPr txBox="1"/>
          <p:nvPr>
            <p:custDataLst>
              <p:tags r:id="rId39"/>
            </p:custDataLst>
          </p:nvPr>
        </p:nvSpPr>
        <p:spPr>
          <a:xfrm>
            <a:off x="0" y="4478655"/>
            <a:ext cx="393700" cy="155025"/>
          </a:xfrm>
          <a:prstGeom prst="rect">
            <a:avLst/>
          </a:prstGeom>
          <a:noFill/>
        </p:spPr>
        <p:txBody>
          <a:bodyPr vert="horz" wrap="square" lIns="0" tIns="0" rIns="0" bIns="0" rtlCol="0" anchor="ctr" anchorCtr="0">
            <a:spAutoFit/>
          </a:bodyPr>
          <a:lstStyle/>
          <a:p>
            <a:pPr algn="ctr"/>
            <a:r>
              <a:rPr lang="en-US" sz="1000">
                <a:solidFill>
                  <a:schemeClr val="accent2"/>
                </a:solidFill>
                <a:latin typeface="Calibri" panose="020F0502020204030204" pitchFamily="34" charset="0"/>
              </a:rPr>
              <a:t>62 days</a:t>
            </a:r>
          </a:p>
        </p:txBody>
      </p:sp>
      <p:sp>
        <p:nvSpPr>
          <p:cNvPr id="431" name="OTLSHAPE_T_03312c45b5c34cef831095c86744da14_TextPercentage" hidden="1">
            <a:extLst>
              <a:ext uri="{FF2B5EF4-FFF2-40B4-BE49-F238E27FC236}">
                <a16:creationId xmlns:a16="http://schemas.microsoft.com/office/drawing/2014/main" id="{76267AF8-0505-4DB9-BC6F-D5FD79D948CA}"/>
              </a:ext>
            </a:extLst>
          </p:cNvPr>
          <p:cNvSpPr txBox="1"/>
          <p:nvPr>
            <p:custDataLst>
              <p:tags r:id="rId40"/>
            </p:custDataLst>
          </p:nvPr>
        </p:nvSpPr>
        <p:spPr>
          <a:xfrm>
            <a:off x="0" y="4633680"/>
            <a:ext cx="0" cy="153888"/>
          </a:xfrm>
          <a:prstGeom prst="rect">
            <a:avLst/>
          </a:prstGeom>
          <a:noFill/>
        </p:spPr>
        <p:txBody>
          <a:bodyPr vert="horz" wrap="square" lIns="0" tIns="0" rIns="0" bIns="0" rtlCol="0" anchor="ctr" anchorCtr="0">
            <a:spAutoFit/>
          </a:bodyPr>
          <a:lstStyle/>
          <a:p>
            <a:pPr algn="ctr"/>
            <a:endParaRPr lang="en-US" sz="1000">
              <a:solidFill>
                <a:schemeClr val="accent2"/>
              </a:solidFill>
              <a:latin typeface="Calibri" panose="020F0502020204030204" pitchFamily="34" charset="0"/>
            </a:endParaRPr>
          </a:p>
        </p:txBody>
      </p:sp>
      <p:sp>
        <p:nvSpPr>
          <p:cNvPr id="432" name="OTLSHAPE_T_03312c45b5c34cef831095c86744da14_JoinedDate" hidden="1">
            <a:extLst>
              <a:ext uri="{FF2B5EF4-FFF2-40B4-BE49-F238E27FC236}">
                <a16:creationId xmlns:a16="http://schemas.microsoft.com/office/drawing/2014/main" id="{1A28A38A-05DC-469F-A392-8B44E2722E71}"/>
              </a:ext>
            </a:extLst>
          </p:cNvPr>
          <p:cNvSpPr txBox="1"/>
          <p:nvPr>
            <p:custDataLst>
              <p:tags r:id="rId41"/>
            </p:custDataLst>
          </p:nvPr>
        </p:nvSpPr>
        <p:spPr>
          <a:xfrm>
            <a:off x="0" y="4633680"/>
            <a:ext cx="0" cy="153888"/>
          </a:xfrm>
          <a:prstGeom prst="rect">
            <a:avLst/>
          </a:prstGeom>
          <a:noFill/>
        </p:spPr>
        <p:txBody>
          <a:bodyPr vert="horz" wrap="square" lIns="0" tIns="0" rIns="0" bIns="0" rtlCol="0" anchor="ctr" anchorCtr="0">
            <a:spAutoFit/>
          </a:bodyPr>
          <a:lstStyle/>
          <a:p>
            <a:pPr algn="ctr"/>
            <a:endParaRPr lang="en-US" sz="1000">
              <a:solidFill>
                <a:schemeClr val="dk2"/>
              </a:solidFill>
              <a:latin typeface="Calibri" panose="020F0502020204030204" pitchFamily="34" charset="0"/>
            </a:endParaRPr>
          </a:p>
        </p:txBody>
      </p:sp>
      <p:sp>
        <p:nvSpPr>
          <p:cNvPr id="433" name="OTLSHAPE_T_03312c45b5c34cef831095c86744da14_StartDate">
            <a:extLst>
              <a:ext uri="{FF2B5EF4-FFF2-40B4-BE49-F238E27FC236}">
                <a16:creationId xmlns:a16="http://schemas.microsoft.com/office/drawing/2014/main" id="{A2D5608C-B08C-417A-878F-2D09D153C0FC}"/>
              </a:ext>
            </a:extLst>
          </p:cNvPr>
          <p:cNvSpPr txBox="1"/>
          <p:nvPr>
            <p:custDataLst>
              <p:tags r:id="rId42"/>
            </p:custDataLst>
          </p:nvPr>
        </p:nvSpPr>
        <p:spPr>
          <a:xfrm>
            <a:off x="7523578" y="4502743"/>
            <a:ext cx="6223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10/30/2019</a:t>
            </a:r>
          </a:p>
        </p:txBody>
      </p:sp>
      <p:sp>
        <p:nvSpPr>
          <p:cNvPr id="434" name="OTLSHAPE_T_03312c45b5c34cef831095c86744da14_EndDate">
            <a:extLst>
              <a:ext uri="{FF2B5EF4-FFF2-40B4-BE49-F238E27FC236}">
                <a16:creationId xmlns:a16="http://schemas.microsoft.com/office/drawing/2014/main" id="{6262FB49-AF22-4A31-A7E9-7961AAA9FF71}"/>
              </a:ext>
            </a:extLst>
          </p:cNvPr>
          <p:cNvSpPr txBox="1"/>
          <p:nvPr>
            <p:custDataLst>
              <p:tags r:id="rId43"/>
            </p:custDataLst>
          </p:nvPr>
        </p:nvSpPr>
        <p:spPr>
          <a:xfrm>
            <a:off x="11185665" y="4502743"/>
            <a:ext cx="6223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12/30/2019</a:t>
            </a:r>
          </a:p>
        </p:txBody>
      </p:sp>
      <p:sp>
        <p:nvSpPr>
          <p:cNvPr id="435" name="OTLSHAPE_T_03312c45b5c34cef831095c86744da14_Title">
            <a:extLst>
              <a:ext uri="{FF2B5EF4-FFF2-40B4-BE49-F238E27FC236}">
                <a16:creationId xmlns:a16="http://schemas.microsoft.com/office/drawing/2014/main" id="{A2F0C54D-A3D5-484C-AC99-7DF231E59AA1}"/>
              </a:ext>
            </a:extLst>
          </p:cNvPr>
          <p:cNvSpPr txBox="1"/>
          <p:nvPr>
            <p:custDataLst>
              <p:tags r:id="rId44"/>
            </p:custDataLst>
          </p:nvPr>
        </p:nvSpPr>
        <p:spPr>
          <a:xfrm>
            <a:off x="8971103" y="4494996"/>
            <a:ext cx="1384300" cy="170519"/>
          </a:xfrm>
          <a:prstGeom prst="rect">
            <a:avLst/>
          </a:prstGeom>
          <a:noFill/>
        </p:spPr>
        <p:txBody>
          <a:bodyPr vert="horz" wrap="square" lIns="0" tIns="0" rIns="0" bIns="0" rtlCol="0" anchor="ctr" anchorCtr="0">
            <a:spAutoFit/>
          </a:bodyPr>
          <a:lstStyle/>
          <a:p>
            <a:pPr algn="ctr"/>
            <a:r>
              <a:rPr lang="en-US" sz="1100" b="1" spc="-6">
                <a:solidFill>
                  <a:schemeClr val="dk1"/>
                </a:solidFill>
                <a:latin typeface="Calibri" panose="020F0502020204030204" pitchFamily="34" charset="0"/>
              </a:rPr>
              <a:t>Navigation of the Robot</a:t>
            </a:r>
          </a:p>
        </p:txBody>
      </p:sp>
      <p:sp>
        <p:nvSpPr>
          <p:cNvPr id="436" name="OTLSHAPE_T_88efeaf42ddb409db1aed8d994f03005_Shape">
            <a:extLst>
              <a:ext uri="{FF2B5EF4-FFF2-40B4-BE49-F238E27FC236}">
                <a16:creationId xmlns:a16="http://schemas.microsoft.com/office/drawing/2014/main" id="{EF3968C0-DD78-49B1-8F9E-3DEBC5189058}"/>
              </a:ext>
            </a:extLst>
          </p:cNvPr>
          <p:cNvSpPr/>
          <p:nvPr>
            <p:custDataLst>
              <p:tags r:id="rId45"/>
            </p:custDataLst>
          </p:nvPr>
        </p:nvSpPr>
        <p:spPr>
          <a:xfrm>
            <a:off x="2102911" y="4745355"/>
            <a:ext cx="4000500" cy="203200"/>
          </a:xfrm>
          <a:prstGeom prst="roundRect">
            <a:avLst>
              <a:gd name="adj" fmla="val 100000"/>
            </a:avLst>
          </a:prstGeom>
          <a:solidFill>
            <a:srgbClr val="4E67C8"/>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TLSHAPE_T_88efeaf42ddb409db1aed8d994f03005_ShapePercentage" hidden="1">
            <a:extLst>
              <a:ext uri="{FF2B5EF4-FFF2-40B4-BE49-F238E27FC236}">
                <a16:creationId xmlns:a16="http://schemas.microsoft.com/office/drawing/2014/main" id="{DA5985D3-CF0D-422E-BBF4-D810FB033667}"/>
              </a:ext>
            </a:extLst>
          </p:cNvPr>
          <p:cNvSpPr/>
          <p:nvPr>
            <p:custDataLst>
              <p:tags r:id="rId46"/>
            </p:custDataLst>
          </p:nvPr>
        </p:nvSpPr>
        <p:spPr>
          <a:xfrm>
            <a:off x="2102911" y="4745355"/>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TLSHAPE_T_88efeaf42ddb409db1aed8d994f03005_Duration" hidden="1">
            <a:extLst>
              <a:ext uri="{FF2B5EF4-FFF2-40B4-BE49-F238E27FC236}">
                <a16:creationId xmlns:a16="http://schemas.microsoft.com/office/drawing/2014/main" id="{A59255A3-6E1D-43ED-BA37-3E2F0AC20DDD}"/>
              </a:ext>
            </a:extLst>
          </p:cNvPr>
          <p:cNvSpPr txBox="1"/>
          <p:nvPr>
            <p:custDataLst>
              <p:tags r:id="rId47"/>
            </p:custDataLst>
          </p:nvPr>
        </p:nvSpPr>
        <p:spPr>
          <a:xfrm>
            <a:off x="0" y="4745355"/>
            <a:ext cx="393700" cy="155025"/>
          </a:xfrm>
          <a:prstGeom prst="rect">
            <a:avLst/>
          </a:prstGeom>
          <a:noFill/>
        </p:spPr>
        <p:txBody>
          <a:bodyPr vert="horz" wrap="square" lIns="0" tIns="0" rIns="0" bIns="0" rtlCol="0" anchor="ctr" anchorCtr="0">
            <a:spAutoFit/>
          </a:bodyPr>
          <a:lstStyle/>
          <a:p>
            <a:pPr algn="ctr"/>
            <a:r>
              <a:rPr lang="en-US" sz="1000">
                <a:solidFill>
                  <a:schemeClr val="accent2"/>
                </a:solidFill>
                <a:latin typeface="Calibri" panose="020F0502020204030204" pitchFamily="34" charset="0"/>
              </a:rPr>
              <a:t>84 days</a:t>
            </a:r>
          </a:p>
        </p:txBody>
      </p:sp>
      <p:sp>
        <p:nvSpPr>
          <p:cNvPr id="439" name="OTLSHAPE_T_88efeaf42ddb409db1aed8d994f03005_TextPercentage" hidden="1">
            <a:extLst>
              <a:ext uri="{FF2B5EF4-FFF2-40B4-BE49-F238E27FC236}">
                <a16:creationId xmlns:a16="http://schemas.microsoft.com/office/drawing/2014/main" id="{8CBD0814-29FE-49AD-A7BC-B612591A4717}"/>
              </a:ext>
            </a:extLst>
          </p:cNvPr>
          <p:cNvSpPr txBox="1"/>
          <p:nvPr>
            <p:custDataLst>
              <p:tags r:id="rId48"/>
            </p:custDataLst>
          </p:nvPr>
        </p:nvSpPr>
        <p:spPr>
          <a:xfrm>
            <a:off x="0" y="4900380"/>
            <a:ext cx="0" cy="153888"/>
          </a:xfrm>
          <a:prstGeom prst="rect">
            <a:avLst/>
          </a:prstGeom>
          <a:noFill/>
        </p:spPr>
        <p:txBody>
          <a:bodyPr vert="horz" wrap="square" lIns="0" tIns="0" rIns="0" bIns="0" rtlCol="0" anchor="ctr" anchorCtr="0">
            <a:spAutoFit/>
          </a:bodyPr>
          <a:lstStyle/>
          <a:p>
            <a:pPr algn="ctr"/>
            <a:endParaRPr lang="en-US" sz="1000">
              <a:solidFill>
                <a:schemeClr val="accent2"/>
              </a:solidFill>
              <a:latin typeface="Calibri" panose="020F0502020204030204" pitchFamily="34" charset="0"/>
            </a:endParaRPr>
          </a:p>
        </p:txBody>
      </p:sp>
      <p:sp>
        <p:nvSpPr>
          <p:cNvPr id="440" name="OTLSHAPE_T_88efeaf42ddb409db1aed8d994f03005_JoinedDate" hidden="1">
            <a:extLst>
              <a:ext uri="{FF2B5EF4-FFF2-40B4-BE49-F238E27FC236}">
                <a16:creationId xmlns:a16="http://schemas.microsoft.com/office/drawing/2014/main" id="{7308E5C2-0F1D-4CED-9606-5076C0A333C4}"/>
              </a:ext>
            </a:extLst>
          </p:cNvPr>
          <p:cNvSpPr txBox="1"/>
          <p:nvPr>
            <p:custDataLst>
              <p:tags r:id="rId49"/>
            </p:custDataLst>
          </p:nvPr>
        </p:nvSpPr>
        <p:spPr>
          <a:xfrm>
            <a:off x="0" y="4900380"/>
            <a:ext cx="0" cy="153888"/>
          </a:xfrm>
          <a:prstGeom prst="rect">
            <a:avLst/>
          </a:prstGeom>
          <a:noFill/>
        </p:spPr>
        <p:txBody>
          <a:bodyPr vert="horz" wrap="square" lIns="0" tIns="0" rIns="0" bIns="0" rtlCol="0" anchor="ctr" anchorCtr="0">
            <a:spAutoFit/>
          </a:bodyPr>
          <a:lstStyle/>
          <a:p>
            <a:pPr algn="ctr"/>
            <a:endParaRPr lang="en-US" sz="1000">
              <a:solidFill>
                <a:schemeClr val="dk2"/>
              </a:solidFill>
              <a:latin typeface="Calibri" panose="020F0502020204030204" pitchFamily="34" charset="0"/>
            </a:endParaRPr>
          </a:p>
        </p:txBody>
      </p:sp>
      <p:sp>
        <p:nvSpPr>
          <p:cNvPr id="441" name="OTLSHAPE_T_88efeaf42ddb409db1aed8d994f03005_StartDate">
            <a:extLst>
              <a:ext uri="{FF2B5EF4-FFF2-40B4-BE49-F238E27FC236}">
                <a16:creationId xmlns:a16="http://schemas.microsoft.com/office/drawing/2014/main" id="{5A7E8B82-FE27-4ADD-97DA-E7988A672751}"/>
              </a:ext>
            </a:extLst>
          </p:cNvPr>
          <p:cNvSpPr txBox="1"/>
          <p:nvPr>
            <p:custDataLst>
              <p:tags r:id="rId50"/>
            </p:custDataLst>
          </p:nvPr>
        </p:nvSpPr>
        <p:spPr>
          <a:xfrm>
            <a:off x="1503260" y="4769443"/>
            <a:ext cx="5588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6/24/2019</a:t>
            </a:r>
          </a:p>
        </p:txBody>
      </p:sp>
      <p:sp>
        <p:nvSpPr>
          <p:cNvPr id="442" name="OTLSHAPE_T_88efeaf42ddb409db1aed8d994f03005_EndDate">
            <a:extLst>
              <a:ext uri="{FF2B5EF4-FFF2-40B4-BE49-F238E27FC236}">
                <a16:creationId xmlns:a16="http://schemas.microsoft.com/office/drawing/2014/main" id="{A2A011D8-BDC7-4195-91CA-87ACA2B9E654}"/>
              </a:ext>
            </a:extLst>
          </p:cNvPr>
          <p:cNvSpPr txBox="1"/>
          <p:nvPr>
            <p:custDataLst>
              <p:tags r:id="rId51"/>
            </p:custDataLst>
          </p:nvPr>
        </p:nvSpPr>
        <p:spPr>
          <a:xfrm>
            <a:off x="6146767" y="4769443"/>
            <a:ext cx="558800" cy="155025"/>
          </a:xfrm>
          <a:prstGeom prst="rect">
            <a:avLst/>
          </a:prstGeom>
          <a:noFill/>
        </p:spPr>
        <p:txBody>
          <a:bodyPr vert="horz" wrap="square" lIns="0" tIns="0" rIns="0" bIns="0" rtlCol="0" anchor="ctr" anchorCtr="0">
            <a:spAutoFit/>
          </a:bodyPr>
          <a:lstStyle/>
          <a:p>
            <a:pPr algn="ctr"/>
            <a:r>
              <a:rPr lang="en-US" sz="1000" spc="-8">
                <a:solidFill>
                  <a:schemeClr val="dk2"/>
                </a:solidFill>
                <a:latin typeface="Calibri" panose="020F0502020204030204" pitchFamily="34" charset="0"/>
              </a:rPr>
              <a:t>9/15/2019</a:t>
            </a:r>
          </a:p>
        </p:txBody>
      </p:sp>
      <p:sp>
        <p:nvSpPr>
          <p:cNvPr id="443" name="OTLSHAPE_T_88efeaf42ddb409db1aed8d994f03005_Title">
            <a:extLst>
              <a:ext uri="{FF2B5EF4-FFF2-40B4-BE49-F238E27FC236}">
                <a16:creationId xmlns:a16="http://schemas.microsoft.com/office/drawing/2014/main" id="{58816D5E-2714-4A53-800D-7A5BD3169E15}"/>
              </a:ext>
            </a:extLst>
          </p:cNvPr>
          <p:cNvSpPr txBox="1"/>
          <p:nvPr>
            <p:custDataLst>
              <p:tags r:id="rId52"/>
            </p:custDataLst>
          </p:nvPr>
        </p:nvSpPr>
        <p:spPr>
          <a:xfrm>
            <a:off x="3559922" y="4761696"/>
            <a:ext cx="1079500" cy="170519"/>
          </a:xfrm>
          <a:prstGeom prst="rect">
            <a:avLst/>
          </a:prstGeom>
          <a:noFill/>
        </p:spPr>
        <p:txBody>
          <a:bodyPr vert="horz" wrap="square" lIns="0" tIns="0" rIns="0" bIns="0" rtlCol="0" anchor="ctr" anchorCtr="0">
            <a:spAutoFit/>
          </a:bodyPr>
          <a:lstStyle/>
          <a:p>
            <a:pPr algn="ctr"/>
            <a:r>
              <a:rPr lang="en-US" sz="1100" b="1" spc="-6">
                <a:solidFill>
                  <a:schemeClr val="dk1"/>
                </a:solidFill>
                <a:latin typeface="Calibri" panose="020F0502020204030204" pitchFamily="34" charset="0"/>
              </a:rPr>
              <a:t>Building the Robot</a:t>
            </a:r>
          </a:p>
        </p:txBody>
      </p:sp>
    </p:spTree>
    <p:custDataLst>
      <p:tags r:id="rId1"/>
    </p:custDataLst>
    <p:extLst>
      <p:ext uri="{BB962C8B-B14F-4D97-AF65-F5344CB8AC3E}">
        <p14:creationId xmlns:p14="http://schemas.microsoft.com/office/powerpoint/2010/main" val="272241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D124F8-72AC-4C58-93C1-89E61CC12B3F}"/>
              </a:ext>
            </a:extLst>
          </p:cNvPr>
          <p:cNvSpPr>
            <a:spLocks noGrp="1"/>
          </p:cNvSpPr>
          <p:nvPr>
            <p:ph type="sldNum" sz="quarter" idx="12"/>
          </p:nvPr>
        </p:nvSpPr>
        <p:spPr/>
        <p:txBody>
          <a:bodyPr/>
          <a:lstStyle/>
          <a:p>
            <a:fld id="{BBEA8A14-C905-4F87-85C6-6D1DC8760D70}" type="slidenum">
              <a:rPr lang="en-US" smtClean="0"/>
              <a:t>42</a:t>
            </a:fld>
            <a:endParaRPr lang="en-US"/>
          </a:p>
        </p:txBody>
      </p:sp>
      <p:sp>
        <p:nvSpPr>
          <p:cNvPr id="6" name="Rectangle 5">
            <a:extLst>
              <a:ext uri="{FF2B5EF4-FFF2-40B4-BE49-F238E27FC236}">
                <a16:creationId xmlns:a16="http://schemas.microsoft.com/office/drawing/2014/main" id="{2EA5AA6C-3D95-41FF-B82A-DDD43EFA4582}"/>
              </a:ext>
            </a:extLst>
          </p:cNvPr>
          <p:cNvSpPr/>
          <p:nvPr/>
        </p:nvSpPr>
        <p:spPr>
          <a:xfrm>
            <a:off x="3193141" y="2931886"/>
            <a:ext cx="5818027" cy="1107996"/>
          </a:xfrm>
          <a:prstGeom prst="rect">
            <a:avLst/>
          </a:prstGeom>
          <a:noFill/>
        </p:spPr>
        <p:txBody>
          <a:bodyPr wrap="squar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701040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D6F7-CBE6-4CA7-9513-6B524ABC7B8C}"/>
              </a:ext>
            </a:extLst>
          </p:cNvPr>
          <p:cNvSpPr>
            <a:spLocks noGrp="1"/>
          </p:cNvSpPr>
          <p:nvPr>
            <p:ph type="title"/>
          </p:nvPr>
        </p:nvSpPr>
        <p:spPr>
          <a:xfrm>
            <a:off x="713509" y="2766218"/>
            <a:ext cx="10515600" cy="1325563"/>
          </a:xfrm>
        </p:spPr>
        <p:txBody>
          <a:bodyPr/>
          <a:lstStyle/>
          <a:p>
            <a:pPr algn="ctr"/>
            <a:r>
              <a:rPr lang="en-US" b="1" dirty="0">
                <a:latin typeface="+mn-lt"/>
              </a:rPr>
              <a:t>Appendix</a:t>
            </a:r>
          </a:p>
        </p:txBody>
      </p:sp>
      <p:sp>
        <p:nvSpPr>
          <p:cNvPr id="4" name="Slide Number Placeholder 3">
            <a:extLst>
              <a:ext uri="{FF2B5EF4-FFF2-40B4-BE49-F238E27FC236}">
                <a16:creationId xmlns:a16="http://schemas.microsoft.com/office/drawing/2014/main" id="{D2478068-DE6E-43C5-917A-C83938FC8F3C}"/>
              </a:ext>
            </a:extLst>
          </p:cNvPr>
          <p:cNvSpPr>
            <a:spLocks noGrp="1"/>
          </p:cNvSpPr>
          <p:nvPr>
            <p:ph type="sldNum" sz="quarter" idx="12"/>
          </p:nvPr>
        </p:nvSpPr>
        <p:spPr/>
        <p:txBody>
          <a:bodyPr/>
          <a:lstStyle/>
          <a:p>
            <a:fld id="{BBEA8A14-C905-4F87-85C6-6D1DC8760D70}" type="slidenum">
              <a:rPr lang="en-US" smtClean="0"/>
              <a:t>43</a:t>
            </a:fld>
            <a:endParaRPr lang="en-US"/>
          </a:p>
        </p:txBody>
      </p:sp>
    </p:spTree>
    <p:extLst>
      <p:ext uri="{BB962C8B-B14F-4D97-AF65-F5344CB8AC3E}">
        <p14:creationId xmlns:p14="http://schemas.microsoft.com/office/powerpoint/2010/main" val="6513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68BEE-662A-4FEF-87F1-18749C284562}"/>
              </a:ext>
            </a:extLst>
          </p:cNvPr>
          <p:cNvSpPr>
            <a:spLocks noGrp="1"/>
          </p:cNvSpPr>
          <p:nvPr>
            <p:ph idx="1"/>
          </p:nvPr>
        </p:nvSpPr>
        <p:spPr>
          <a:xfrm>
            <a:off x="705679" y="1802296"/>
            <a:ext cx="10515600" cy="1298713"/>
          </a:xfrm>
        </p:spPr>
        <p:txBody>
          <a:bodyPr>
            <a:normAutofit/>
          </a:bodyPr>
          <a:lstStyle/>
          <a:p>
            <a:pPr>
              <a:lnSpc>
                <a:spcPct val="100000"/>
              </a:lnSpc>
            </a:pPr>
            <a:r>
              <a:rPr lang="en-US" sz="2000" dirty="0"/>
              <a:t>In our design we have 4 wheels and 2 motors.</a:t>
            </a:r>
          </a:p>
          <a:p>
            <a:pPr>
              <a:lnSpc>
                <a:spcPct val="100000"/>
              </a:lnSpc>
            </a:pPr>
            <a:r>
              <a:rPr lang="en-US" sz="2000" dirty="0"/>
              <a:t>Here we assume that the coefficient of friction is 0.6 and radius of wheel is 5 cm.</a:t>
            </a:r>
          </a:p>
          <a:p>
            <a:pPr>
              <a:lnSpc>
                <a:spcPct val="100000"/>
              </a:lnSpc>
            </a:pPr>
            <a:r>
              <a:rPr lang="en-US" sz="2000" dirty="0"/>
              <a:t>The weight acting on the four wheels can be written as,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824DFA2-144D-41D5-A512-5F4DC88E7A5D}"/>
                  </a:ext>
                </a:extLst>
              </p:cNvPr>
              <p:cNvSpPr txBox="1"/>
              <p:nvPr/>
            </p:nvSpPr>
            <p:spPr>
              <a:xfrm>
                <a:off x="3850187" y="3429000"/>
                <a:ext cx="2919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i="1"/>
                        <m:t>2 ∗ </m:t>
                      </m:r>
                      <m:r>
                        <m:rPr>
                          <m:nor/>
                        </m:rPr>
                        <a:rPr lang="pt-BR" i="1"/>
                        <m:t>N</m:t>
                      </m:r>
                      <m:r>
                        <m:rPr>
                          <m:nor/>
                        </m:rPr>
                        <a:rPr lang="pt-BR" i="1"/>
                        <m:t>1 + 2 ∗ </m:t>
                      </m:r>
                      <m:r>
                        <m:rPr>
                          <m:nor/>
                        </m:rPr>
                        <a:rPr lang="pt-BR" i="1"/>
                        <m:t>N</m:t>
                      </m:r>
                      <m:r>
                        <m:rPr>
                          <m:nor/>
                        </m:rPr>
                        <a:rPr lang="pt-BR" i="1"/>
                        <m:t>2 = </m:t>
                      </m:r>
                      <m:r>
                        <m:rPr>
                          <m:nor/>
                        </m:rPr>
                        <a:rPr lang="en-US" b="0" i="1" smtClean="0"/>
                        <m:t>Total</m:t>
                      </m:r>
                      <m:r>
                        <m:rPr>
                          <m:nor/>
                        </m:rPr>
                        <a:rPr lang="en-US" b="0" i="1" smtClean="0"/>
                        <m:t> </m:t>
                      </m:r>
                      <m:r>
                        <m:rPr>
                          <m:nor/>
                        </m:rPr>
                        <a:rPr lang="en-US" b="0" i="1" smtClean="0"/>
                        <m:t>Weight</m:t>
                      </m:r>
                    </m:oMath>
                  </m:oMathPara>
                </a14:m>
                <a:endParaRPr lang="en-US" dirty="0"/>
              </a:p>
            </p:txBody>
          </p:sp>
        </mc:Choice>
        <mc:Fallback xmlns="">
          <p:sp>
            <p:nvSpPr>
              <p:cNvPr id="2" name="TextBox 1">
                <a:extLst>
                  <a:ext uri="{FF2B5EF4-FFF2-40B4-BE49-F238E27FC236}">
                    <a16:creationId xmlns:a16="http://schemas.microsoft.com/office/drawing/2014/main" id="{6824DFA2-144D-41D5-A512-5F4DC88E7A5D}"/>
                  </a:ext>
                </a:extLst>
              </p:cNvPr>
              <p:cNvSpPr txBox="1">
                <a:spLocks noRot="1" noChangeAspect="1" noMove="1" noResize="1" noEditPoints="1" noAdjustHandles="1" noChangeArrowheads="1" noChangeShapeType="1" noTextEdit="1"/>
              </p:cNvSpPr>
              <p:nvPr/>
            </p:nvSpPr>
            <p:spPr>
              <a:xfrm>
                <a:off x="3850187" y="3429000"/>
                <a:ext cx="2919068" cy="276999"/>
              </a:xfrm>
              <a:prstGeom prst="rect">
                <a:avLst/>
              </a:prstGeom>
              <a:blipFill>
                <a:blip r:embed="rId2"/>
                <a:stretch>
                  <a:fillRect l="-1255" r="-2510" b="-2888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6607F4-B532-4C1B-8EE4-5E4A799E3FD7}"/>
              </a:ext>
            </a:extLst>
          </p:cNvPr>
          <p:cNvSpPr txBox="1"/>
          <p:nvPr/>
        </p:nvSpPr>
        <p:spPr>
          <a:xfrm>
            <a:off x="7485199" y="3228510"/>
            <a:ext cx="4706801" cy="646331"/>
          </a:xfrm>
          <a:prstGeom prst="rect">
            <a:avLst/>
          </a:prstGeom>
          <a:noFill/>
        </p:spPr>
        <p:txBody>
          <a:bodyPr wrap="none" rtlCol="0">
            <a:spAutoFit/>
          </a:bodyPr>
          <a:lstStyle/>
          <a:p>
            <a:pPr marL="285750" indent="-285750">
              <a:buFont typeface="Arial" panose="020B0604020202020204" pitchFamily="34" charset="0"/>
              <a:buChar char="•"/>
            </a:pPr>
            <a:r>
              <a:rPr lang="en-US" dirty="0"/>
              <a:t>N1 is the weight acting on each caster wheel.</a:t>
            </a:r>
          </a:p>
          <a:p>
            <a:pPr marL="285750" indent="-285750">
              <a:buFont typeface="Arial" panose="020B0604020202020204" pitchFamily="34" charset="0"/>
              <a:buChar char="•"/>
            </a:pPr>
            <a:r>
              <a:rPr lang="en-US" dirty="0"/>
              <a:t>N2 on each motor wheel.</a:t>
            </a:r>
          </a:p>
        </p:txBody>
      </p:sp>
      <p:sp>
        <p:nvSpPr>
          <p:cNvPr id="6" name="Content Placeholder 2">
            <a:extLst>
              <a:ext uri="{FF2B5EF4-FFF2-40B4-BE49-F238E27FC236}">
                <a16:creationId xmlns:a16="http://schemas.microsoft.com/office/drawing/2014/main" id="{2DD7A626-DD67-4BFC-9306-33C1709CAC98}"/>
              </a:ext>
            </a:extLst>
          </p:cNvPr>
          <p:cNvSpPr txBox="1">
            <a:spLocks/>
          </p:cNvSpPr>
          <p:nvPr/>
        </p:nvSpPr>
        <p:spPr>
          <a:xfrm>
            <a:off x="705679" y="4033990"/>
            <a:ext cx="10515600" cy="89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The maximum torque is required when the robot starts moving. It should also overcome friction.</a:t>
            </a:r>
          </a:p>
          <a:p>
            <a:pPr>
              <a:lnSpc>
                <a:spcPct val="100000"/>
              </a:lnSpc>
            </a:pPr>
            <a:r>
              <a:rPr lang="en-US" sz="2000" dirty="0"/>
              <a:t>To calculate the maximum torque (T),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48F79B-D22D-4D4A-AFAE-3884C15B75F7}"/>
                  </a:ext>
                </a:extLst>
              </p:cNvPr>
              <p:cNvSpPr txBox="1"/>
              <p:nvPr/>
            </p:nvSpPr>
            <p:spPr>
              <a:xfrm>
                <a:off x="4221919" y="5119300"/>
                <a:ext cx="1473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i="1"/>
                        <m:t>μ</m:t>
                      </m:r>
                      <m:r>
                        <m:rPr>
                          <m:nor/>
                        </m:rPr>
                        <a:rPr lang="pt-BR" i="1"/>
                        <m:t> ∗ </m:t>
                      </m:r>
                      <m:r>
                        <m:rPr>
                          <m:nor/>
                        </m:rPr>
                        <a:rPr lang="pt-BR" i="1"/>
                        <m:t>N</m:t>
                      </m:r>
                      <m:r>
                        <m:rPr>
                          <m:nor/>
                        </m:rPr>
                        <a:rPr lang="pt-BR" i="1"/>
                        <m:t> ∗ </m:t>
                      </m:r>
                      <m:r>
                        <m:rPr>
                          <m:nor/>
                        </m:rPr>
                        <a:rPr lang="pt-BR" i="1"/>
                        <m:t>r</m:t>
                      </m:r>
                      <m:r>
                        <m:rPr>
                          <m:nor/>
                        </m:rPr>
                        <a:rPr lang="pt-BR" i="1"/>
                        <m:t> − </m:t>
                      </m:r>
                      <m:r>
                        <m:rPr>
                          <m:nor/>
                        </m:rPr>
                        <a:rPr lang="pt-BR" i="1"/>
                        <m:t>T</m:t>
                      </m:r>
                      <m:r>
                        <m:rPr>
                          <m:nor/>
                        </m:rPr>
                        <a:rPr lang="pt-BR" i="1"/>
                        <m:t> = 0</m:t>
                      </m:r>
                    </m:oMath>
                  </m:oMathPara>
                </a14:m>
                <a:endParaRPr lang="en-US" dirty="0"/>
              </a:p>
            </p:txBody>
          </p:sp>
        </mc:Choice>
        <mc:Fallback xmlns="">
          <p:sp>
            <p:nvSpPr>
              <p:cNvPr id="8" name="TextBox 7">
                <a:extLst>
                  <a:ext uri="{FF2B5EF4-FFF2-40B4-BE49-F238E27FC236}">
                    <a16:creationId xmlns:a16="http://schemas.microsoft.com/office/drawing/2014/main" id="{A048F79B-D22D-4D4A-AFAE-3884C15B75F7}"/>
                  </a:ext>
                </a:extLst>
              </p:cNvPr>
              <p:cNvSpPr txBox="1">
                <a:spLocks noRot="1" noChangeAspect="1" noMove="1" noResize="1" noEditPoints="1" noAdjustHandles="1" noChangeArrowheads="1" noChangeShapeType="1" noTextEdit="1"/>
              </p:cNvSpPr>
              <p:nvPr/>
            </p:nvSpPr>
            <p:spPr>
              <a:xfrm>
                <a:off x="4221919" y="5119300"/>
                <a:ext cx="1473160" cy="276999"/>
              </a:xfrm>
              <a:prstGeom prst="rect">
                <a:avLst/>
              </a:prstGeom>
              <a:blipFill>
                <a:blip r:embed="rId3"/>
                <a:stretch>
                  <a:fillRect l="-3320" r="-3734" b="-222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ED02DF8-5B25-4625-BAC9-92C2D7F2FD99}"/>
              </a:ext>
            </a:extLst>
          </p:cNvPr>
          <p:cNvSpPr txBox="1"/>
          <p:nvPr/>
        </p:nvSpPr>
        <p:spPr>
          <a:xfrm>
            <a:off x="7485198" y="5216459"/>
            <a:ext cx="4758739" cy="1200329"/>
          </a:xfrm>
          <a:prstGeom prst="rect">
            <a:avLst/>
          </a:prstGeom>
          <a:noFill/>
        </p:spPr>
        <p:txBody>
          <a:bodyPr wrap="none" rtlCol="0">
            <a:spAutoFit/>
          </a:bodyPr>
          <a:lstStyle/>
          <a:p>
            <a:pPr marL="285750" indent="-285750">
              <a:buFont typeface="Arial" panose="020B0604020202020204" pitchFamily="34" charset="0"/>
              <a:buChar char="•"/>
            </a:pPr>
            <a:r>
              <a:rPr lang="en-US" dirty="0"/>
              <a:t>μ is the coefficient of friction.</a:t>
            </a:r>
          </a:p>
          <a:p>
            <a:pPr marL="285750" indent="-285750">
              <a:buFont typeface="Arial" panose="020B0604020202020204" pitchFamily="34" charset="0"/>
              <a:buChar char="•"/>
            </a:pPr>
            <a:r>
              <a:rPr lang="en-US" dirty="0"/>
              <a:t>N is the average weight acting on each wheel.</a:t>
            </a:r>
          </a:p>
          <a:p>
            <a:pPr marL="285750" indent="-285750">
              <a:buFont typeface="Arial" panose="020B0604020202020204" pitchFamily="34" charset="0"/>
              <a:buChar char="•"/>
            </a:pPr>
            <a:r>
              <a:rPr lang="en-US" dirty="0"/>
              <a:t>r is the radius of wheels.</a:t>
            </a:r>
          </a:p>
          <a:p>
            <a:pPr marL="285750" indent="-285750">
              <a:buFont typeface="Arial" panose="020B0604020202020204" pitchFamily="34" charset="0"/>
              <a:buChar char="•"/>
            </a:pPr>
            <a:r>
              <a:rPr lang="en-US" dirty="0"/>
              <a:t>T is the torque.</a:t>
            </a:r>
          </a:p>
        </p:txBody>
      </p:sp>
      <p:sp>
        <p:nvSpPr>
          <p:cNvPr id="11" name="Title 1">
            <a:extLst>
              <a:ext uri="{FF2B5EF4-FFF2-40B4-BE49-F238E27FC236}">
                <a16:creationId xmlns:a16="http://schemas.microsoft.com/office/drawing/2014/main" id="{D5A8B7F7-0FA0-4E78-ACE0-B37EDC7D6A26}"/>
              </a:ext>
            </a:extLst>
          </p:cNvPr>
          <p:cNvSpPr txBox="1">
            <a:spLocks/>
          </p:cNvSpPr>
          <p:nvPr/>
        </p:nvSpPr>
        <p:spPr>
          <a:xfrm>
            <a:off x="665922" y="415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effectLst>
                  <a:outerShdw blurRad="38100" dist="38100" dir="2700000" algn="tl">
                    <a:srgbClr val="000000">
                      <a:alpha val="43137"/>
                    </a:srgbClr>
                  </a:outerShdw>
                </a:effectLst>
              </a:rPr>
              <a:t>Calculation</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motor</a:t>
            </a:r>
            <a:r>
              <a:rPr lang="en-US" sz="2800" dirty="0"/>
              <a:t> </a:t>
            </a:r>
            <a:r>
              <a:rPr lang="en-US" sz="2800" b="1" dirty="0">
                <a:effectLst>
                  <a:outerShdw blurRad="38100" dist="38100" dir="2700000" algn="tl">
                    <a:srgbClr val="000000">
                      <a:alpha val="43137"/>
                    </a:srgbClr>
                  </a:outerShdw>
                </a:effectLst>
              </a:rPr>
              <a:t>torque</a:t>
            </a:r>
          </a:p>
        </p:txBody>
      </p:sp>
    </p:spTree>
    <p:extLst>
      <p:ext uri="{BB962C8B-B14F-4D97-AF65-F5344CB8AC3E}">
        <p14:creationId xmlns:p14="http://schemas.microsoft.com/office/powerpoint/2010/main" val="86649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25B6D-3ACB-450B-A196-97B8398AD09A}"/>
              </a:ext>
            </a:extLst>
          </p:cNvPr>
          <p:cNvSpPr>
            <a:spLocks noGrp="1"/>
          </p:cNvSpPr>
          <p:nvPr>
            <p:ph idx="1"/>
          </p:nvPr>
        </p:nvSpPr>
        <p:spPr>
          <a:xfrm>
            <a:off x="838200" y="1825625"/>
            <a:ext cx="10515600" cy="520010"/>
          </a:xfrm>
        </p:spPr>
        <p:txBody>
          <a:bodyPr>
            <a:normAutofit/>
          </a:bodyPr>
          <a:lstStyle/>
          <a:p>
            <a:r>
              <a:rPr lang="en-US" sz="2000" dirty="0"/>
              <a:t>Assuming that the weight of the robot is equally distributed on all the four wheels,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800402-2F52-45B7-97BE-6F3D57500315}"/>
                  </a:ext>
                </a:extLst>
              </p:cNvPr>
              <p:cNvSpPr txBox="1"/>
              <p:nvPr/>
            </p:nvSpPr>
            <p:spPr>
              <a:xfrm>
                <a:off x="4472608" y="2345635"/>
                <a:ext cx="1186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N</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mg</m:t>
                      </m:r>
                      <m:r>
                        <m:rPr>
                          <m:nor/>
                        </m:rPr>
                        <a:rPr lang="en-US" b="0" i="1" smtClean="0">
                          <a:latin typeface="Cambria Math" panose="02040503050406030204" pitchFamily="18" charset="0"/>
                          <a:ea typeface="Cambria Math" panose="02040503050406030204" pitchFamily="18" charset="0"/>
                        </a:rPr>
                        <m:t> / 4</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87800402-2F52-45B7-97BE-6F3D57500315}"/>
                  </a:ext>
                </a:extLst>
              </p:cNvPr>
              <p:cNvSpPr txBox="1">
                <a:spLocks noRot="1" noChangeAspect="1" noMove="1" noResize="1" noEditPoints="1" noAdjustHandles="1" noChangeArrowheads="1" noChangeShapeType="1" noTextEdit="1"/>
              </p:cNvSpPr>
              <p:nvPr/>
            </p:nvSpPr>
            <p:spPr>
              <a:xfrm>
                <a:off x="4472608" y="2345635"/>
                <a:ext cx="1186222" cy="276999"/>
              </a:xfrm>
              <a:prstGeom prst="rect">
                <a:avLst/>
              </a:prstGeom>
              <a:blipFill>
                <a:blip r:embed="rId2"/>
                <a:stretch>
                  <a:fillRect l="-4639" r="-4639"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07D310-3592-4F68-AC93-D246848984D7}"/>
                  </a:ext>
                </a:extLst>
              </p:cNvPr>
              <p:cNvSpPr txBox="1"/>
              <p:nvPr/>
            </p:nvSpPr>
            <p:spPr>
              <a:xfrm>
                <a:off x="4759256" y="2715052"/>
                <a:ext cx="250273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9.83</m:t>
                    </m:r>
                    <m:r>
                      <a:rPr lang="en-US" b="0" i="1" smtClean="0">
                        <a:latin typeface="Cambria Math" panose="02040503050406030204" pitchFamily="18" charset="0"/>
                        <a:ea typeface="Cambria Math" panose="02040503050406030204" pitchFamily="18" charset="0"/>
                      </a:rPr>
                      <m:t>𝑘𝑔</m:t>
                    </m:r>
                    <m:r>
                      <a:rPr lang="en-US" b="0" i="1" smtClean="0">
                        <a:latin typeface="Cambria Math" panose="02040503050406030204" pitchFamily="18" charset="0"/>
                        <a:ea typeface="Cambria Math" panose="02040503050406030204" pitchFamily="18" charset="0"/>
                      </a:rPr>
                      <m:t> ×9.8</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𝑚𝑠</m:t>
                        </m:r>
                      </m:e>
                      <m:sup>
                        <m:r>
                          <a:rPr lang="en-US" b="0" i="1" smtClean="0">
                            <a:latin typeface="Cambria Math" panose="02040503050406030204" pitchFamily="18" charset="0"/>
                            <a:ea typeface="Cambria Math" panose="02040503050406030204" pitchFamily="18" charset="0"/>
                          </a:rPr>
                          <m:t>−2</m:t>
                        </m:r>
                      </m:sup>
                    </m:sSup>
                  </m:oMath>
                </a14:m>
                <a:r>
                  <a:rPr lang="en-US" dirty="0">
                    <a:latin typeface="Cambria Math" panose="02040503050406030204" pitchFamily="18" charset="0"/>
                    <a:ea typeface="Cambria Math" panose="02040503050406030204" pitchFamily="18" charset="0"/>
                  </a:rPr>
                  <a:t> / 4</a:t>
                </a:r>
              </a:p>
            </p:txBody>
          </p:sp>
        </mc:Choice>
        <mc:Fallback xmlns="">
          <p:sp>
            <p:nvSpPr>
              <p:cNvPr id="6" name="TextBox 5">
                <a:extLst>
                  <a:ext uri="{FF2B5EF4-FFF2-40B4-BE49-F238E27FC236}">
                    <a16:creationId xmlns:a16="http://schemas.microsoft.com/office/drawing/2014/main" id="{C007D310-3592-4F68-AC93-D246848984D7}"/>
                  </a:ext>
                </a:extLst>
              </p:cNvPr>
              <p:cNvSpPr txBox="1">
                <a:spLocks noRot="1" noChangeAspect="1" noMove="1" noResize="1" noEditPoints="1" noAdjustHandles="1" noChangeArrowheads="1" noChangeShapeType="1" noTextEdit="1"/>
              </p:cNvSpPr>
              <p:nvPr/>
            </p:nvSpPr>
            <p:spPr>
              <a:xfrm>
                <a:off x="4759256" y="2715052"/>
                <a:ext cx="2502736" cy="276999"/>
              </a:xfrm>
              <a:prstGeom prst="rect">
                <a:avLst/>
              </a:prstGeom>
              <a:blipFill>
                <a:blip r:embed="rId3"/>
                <a:stretch>
                  <a:fillRect l="-2195" t="-30435" r="-2683"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76311-F679-4F21-8639-E5E4A7F010D7}"/>
                  </a:ext>
                </a:extLst>
              </p:cNvPr>
              <p:cNvSpPr txBox="1"/>
              <p:nvPr/>
            </p:nvSpPr>
            <p:spPr>
              <a:xfrm>
                <a:off x="4740515" y="3084469"/>
                <a:ext cx="10748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=24.08 </m:t>
                      </m:r>
                      <m:r>
                        <a:rPr lang="en-US" b="0" i="1" smtClean="0">
                          <a:latin typeface="Cambria Math" panose="02040503050406030204" pitchFamily="18" charset="0"/>
                          <a:ea typeface="Cambria Math" panose="02040503050406030204" pitchFamily="18" charset="0"/>
                        </a:rPr>
                        <m:t>𝑁</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4076311-F679-4F21-8639-E5E4A7F010D7}"/>
                  </a:ext>
                </a:extLst>
              </p:cNvPr>
              <p:cNvSpPr txBox="1">
                <a:spLocks noRot="1" noChangeAspect="1" noMove="1" noResize="1" noEditPoints="1" noAdjustHandles="1" noChangeArrowheads="1" noChangeShapeType="1" noTextEdit="1"/>
              </p:cNvSpPr>
              <p:nvPr/>
            </p:nvSpPr>
            <p:spPr>
              <a:xfrm>
                <a:off x="4740515" y="3084469"/>
                <a:ext cx="1074846" cy="276999"/>
              </a:xfrm>
              <a:prstGeom prst="rect">
                <a:avLst/>
              </a:prstGeom>
              <a:blipFill>
                <a:blip r:embed="rId4"/>
                <a:stretch>
                  <a:fillRect l="-2273" r="-4545" b="-888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8BD0CB0-3B0C-419F-AE31-F372B486FA18}"/>
              </a:ext>
            </a:extLst>
          </p:cNvPr>
          <p:cNvSpPr txBox="1">
            <a:spLocks/>
          </p:cNvSpPr>
          <p:nvPr/>
        </p:nvSpPr>
        <p:spPr>
          <a:xfrm>
            <a:off x="838200" y="3605945"/>
            <a:ext cx="10515600" cy="52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Motor torque required,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1B6D7-156E-469B-BBF7-1918C2918402}"/>
                  </a:ext>
                </a:extLst>
              </p:cNvPr>
              <p:cNvSpPr txBox="1"/>
              <p:nvPr/>
            </p:nvSpPr>
            <p:spPr>
              <a:xfrm>
                <a:off x="4529005" y="4177377"/>
                <a:ext cx="2592056" cy="276999"/>
              </a:xfrm>
              <a:prstGeom prst="rect">
                <a:avLst/>
              </a:prstGeom>
              <a:noFill/>
            </p:spPr>
            <p:txBody>
              <a:bodyPr wrap="none" lIns="0" tIns="0" rIns="0" bIns="0" rtlCol="0">
                <a:spAutoFit/>
              </a:bodyPr>
              <a:lstStyle/>
              <a:p>
                <a14:m>
                  <m:oMath xmlns:m="http://schemas.openxmlformats.org/officeDocument/2006/math">
                    <m:r>
                      <m:rPr>
                        <m:nor/>
                      </m:rPr>
                      <a:rPr lang="en-US" i="1">
                        <a:latin typeface="Cambria Math" panose="02040503050406030204" pitchFamily="18" charset="0"/>
                        <a:ea typeface="Cambria Math" panose="02040503050406030204" pitchFamily="18" charset="0"/>
                      </a:rPr>
                      <m:t>T</m:t>
                    </m:r>
                    <m:r>
                      <m:rPr>
                        <m:nor/>
                      </m:rP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0.6 ∗</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24.08</m:t>
                    </m:r>
                    <m:r>
                      <m:rPr>
                        <m:nor/>
                      </m:rPr>
                      <a:rPr lang="en-US" b="0" i="1" smtClean="0">
                        <a:latin typeface="Cambria Math" panose="02040503050406030204" pitchFamily="18" charset="0"/>
                        <a:ea typeface="Cambria Math" panose="02040503050406030204" pitchFamily="18" charset="0"/>
                      </a:rPr>
                      <m:t>N</m:t>
                    </m:r>
                    <m:r>
                      <m:rPr>
                        <m:nor/>
                      </m:rPr>
                      <a:rPr lang="en-US" b="0" i="1" smtClean="0">
                        <a:latin typeface="Cambria Math" panose="02040503050406030204" pitchFamily="18" charset="0"/>
                        <a:ea typeface="Cambria Math" panose="02040503050406030204" pitchFamily="18" charset="0"/>
                      </a:rPr>
                      <m:t> ∗ 0.05</m:t>
                    </m:r>
                  </m:oMath>
                </a14:m>
                <a:r>
                  <a:rPr lang="en-US" dirty="0">
                    <a:latin typeface="Cambria Math" panose="02040503050406030204" pitchFamily="18" charset="0"/>
                    <a:ea typeface="Cambria Math" panose="02040503050406030204" pitchFamily="18" charset="0"/>
                  </a:rPr>
                  <a:t> m</a:t>
                </a:r>
              </a:p>
            </p:txBody>
          </p:sp>
        </mc:Choice>
        <mc:Fallback xmlns="">
          <p:sp>
            <p:nvSpPr>
              <p:cNvPr id="9" name="TextBox 8">
                <a:extLst>
                  <a:ext uri="{FF2B5EF4-FFF2-40B4-BE49-F238E27FC236}">
                    <a16:creationId xmlns:a16="http://schemas.microsoft.com/office/drawing/2014/main" id="{FA81B6D7-156E-469B-BBF7-1918C2918402}"/>
                  </a:ext>
                </a:extLst>
              </p:cNvPr>
              <p:cNvSpPr txBox="1">
                <a:spLocks noRot="1" noChangeAspect="1" noMove="1" noResize="1" noEditPoints="1" noAdjustHandles="1" noChangeArrowheads="1" noChangeShapeType="1" noTextEdit="1"/>
              </p:cNvSpPr>
              <p:nvPr/>
            </p:nvSpPr>
            <p:spPr>
              <a:xfrm>
                <a:off x="4529005" y="4177377"/>
                <a:ext cx="2592056" cy="276999"/>
              </a:xfrm>
              <a:prstGeom prst="rect">
                <a:avLst/>
              </a:prstGeom>
              <a:blipFill>
                <a:blip r:embed="rId5"/>
                <a:stretch>
                  <a:fillRect l="-3294" t="-30435" r="-4706"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1AFC7-8B5B-443F-8638-365CD97DDB9B}"/>
                  </a:ext>
                </a:extLst>
              </p:cNvPr>
              <p:cNvSpPr txBox="1"/>
              <p:nvPr/>
            </p:nvSpPr>
            <p:spPr>
              <a:xfrm>
                <a:off x="4519293" y="4601349"/>
                <a:ext cx="1442703" cy="276999"/>
              </a:xfrm>
              <a:prstGeom prst="rect">
                <a:avLst/>
              </a:prstGeom>
              <a:noFill/>
            </p:spPr>
            <p:txBody>
              <a:bodyPr wrap="none" lIns="0" tIns="0" rIns="0" bIns="0" rtlCol="0">
                <a:spAutoFit/>
              </a:bodyPr>
              <a:lstStyle/>
              <a:p>
                <a14:m>
                  <m:oMath xmlns:m="http://schemas.openxmlformats.org/officeDocument/2006/math">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 </m:t>
                    </m:r>
                    <m:r>
                      <m:rPr>
                        <m:nor/>
                      </m:rPr>
                      <a:rPr lang="en-US" b="0" i="1" smtClean="0">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t>
                    </m:r>
                    <m:r>
                      <m:rPr>
                        <m:nor/>
                      </m:rPr>
                      <a:rPr lang="en-US" b="0" i="1" smtClean="0">
                        <a:latin typeface="Cambria Math" panose="02040503050406030204" pitchFamily="18" charset="0"/>
                        <a:ea typeface="Cambria Math" panose="02040503050406030204" pitchFamily="18" charset="0"/>
                      </a:rPr>
                      <m:t> </m:t>
                    </m:r>
                    <m:r>
                      <m:rPr>
                        <m:nor/>
                      </m:rPr>
                      <a:rPr lang="en-US" i="1">
                        <a:latin typeface="Cambria Math" panose="02040503050406030204" pitchFamily="18" charset="0"/>
                        <a:ea typeface="Cambria Math" panose="02040503050406030204" pitchFamily="18" charset="0"/>
                      </a:rPr>
                      <m:t>0.</m:t>
                    </m:r>
                    <m:r>
                      <m:rPr>
                        <m:nor/>
                      </m:rPr>
                      <a:rPr lang="en-US" b="0" i="1" smtClean="0">
                        <a:latin typeface="Cambria Math" panose="02040503050406030204" pitchFamily="18" charset="0"/>
                        <a:ea typeface="Cambria Math" panose="02040503050406030204" pitchFamily="18" charset="0"/>
                      </a:rPr>
                      <m:t>722 </m:t>
                    </m:r>
                    <m:r>
                      <m:rPr>
                        <m:nor/>
                      </m:rPr>
                      <a:rPr lang="en-US" b="0" i="1" smtClean="0">
                        <a:latin typeface="Cambria Math" panose="02040503050406030204" pitchFamily="18" charset="0"/>
                        <a:ea typeface="Cambria Math" panose="02040503050406030204" pitchFamily="18" charset="0"/>
                      </a:rPr>
                      <m:t>N</m:t>
                    </m:r>
                  </m:oMath>
                </a14:m>
                <a:r>
                  <a:rPr lang="en-US" i="1" dirty="0">
                    <a:latin typeface="Cambria Math" panose="02040503050406030204" pitchFamily="18" charset="0"/>
                    <a:ea typeface="Cambria Math" panose="02040503050406030204" pitchFamily="18" charset="0"/>
                  </a:rPr>
                  <a:t>m</a:t>
                </a:r>
              </a:p>
            </p:txBody>
          </p:sp>
        </mc:Choice>
        <mc:Fallback xmlns="">
          <p:sp>
            <p:nvSpPr>
              <p:cNvPr id="10" name="TextBox 9">
                <a:extLst>
                  <a:ext uri="{FF2B5EF4-FFF2-40B4-BE49-F238E27FC236}">
                    <a16:creationId xmlns:a16="http://schemas.microsoft.com/office/drawing/2014/main" id="{D281AFC7-8B5B-443F-8638-365CD97DDB9B}"/>
                  </a:ext>
                </a:extLst>
              </p:cNvPr>
              <p:cNvSpPr txBox="1">
                <a:spLocks noRot="1" noChangeAspect="1" noMove="1" noResize="1" noEditPoints="1" noAdjustHandles="1" noChangeArrowheads="1" noChangeShapeType="1" noTextEdit="1"/>
              </p:cNvSpPr>
              <p:nvPr/>
            </p:nvSpPr>
            <p:spPr>
              <a:xfrm>
                <a:off x="4519293" y="4601349"/>
                <a:ext cx="1442703" cy="276999"/>
              </a:xfrm>
              <a:prstGeom prst="rect">
                <a:avLst/>
              </a:prstGeom>
              <a:blipFill>
                <a:blip r:embed="rId6"/>
                <a:stretch>
                  <a:fillRect l="-422" t="-31111" r="-9283" b="-4888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975890D-1B1E-42B5-B829-1A870A5BCC8F}"/>
              </a:ext>
            </a:extLst>
          </p:cNvPr>
          <p:cNvSpPr txBox="1"/>
          <p:nvPr/>
        </p:nvSpPr>
        <p:spPr>
          <a:xfrm>
            <a:off x="8064711" y="6480313"/>
            <a:ext cx="3949351" cy="276999"/>
          </a:xfrm>
          <a:prstGeom prst="rect">
            <a:avLst/>
          </a:prstGeom>
          <a:noFill/>
        </p:spPr>
        <p:txBody>
          <a:bodyPr wrap="none" rtlCol="0">
            <a:spAutoFit/>
          </a:bodyPr>
          <a:lstStyle/>
          <a:p>
            <a:r>
              <a:rPr lang="en-US" sz="1200" dirty="0"/>
              <a:t>Reference - Learning Robotics using Python by Lentin Joseph</a:t>
            </a:r>
          </a:p>
        </p:txBody>
      </p:sp>
      <p:sp>
        <p:nvSpPr>
          <p:cNvPr id="14" name="Title 1">
            <a:extLst>
              <a:ext uri="{FF2B5EF4-FFF2-40B4-BE49-F238E27FC236}">
                <a16:creationId xmlns:a16="http://schemas.microsoft.com/office/drawing/2014/main" id="{CB7ED814-916C-41F8-AE2A-10920BD36E54}"/>
              </a:ext>
            </a:extLst>
          </p:cNvPr>
          <p:cNvSpPr txBox="1">
            <a:spLocks/>
          </p:cNvSpPr>
          <p:nvPr/>
        </p:nvSpPr>
        <p:spPr>
          <a:xfrm>
            <a:off x="665922" y="415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effectLst>
                  <a:outerShdw blurRad="38100" dist="38100" dir="2700000" algn="tl">
                    <a:srgbClr val="000000">
                      <a:alpha val="43137"/>
                    </a:srgbClr>
                  </a:outerShdw>
                </a:effectLst>
              </a:rPr>
              <a:t>Calculation</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motor</a:t>
            </a:r>
            <a:r>
              <a:rPr lang="en-US" sz="2800" dirty="0"/>
              <a:t> </a:t>
            </a:r>
            <a:r>
              <a:rPr lang="en-US" sz="2800" b="1" dirty="0">
                <a:effectLst>
                  <a:outerShdw blurRad="38100" dist="38100" dir="2700000" algn="tl">
                    <a:srgbClr val="000000">
                      <a:alpha val="43137"/>
                    </a:srgbClr>
                  </a:outerShdw>
                </a:effectLst>
              </a:rPr>
              <a:t>torque</a:t>
            </a:r>
          </a:p>
        </p:txBody>
      </p:sp>
    </p:spTree>
    <p:extLst>
      <p:ext uri="{BB962C8B-B14F-4D97-AF65-F5344CB8AC3E}">
        <p14:creationId xmlns:p14="http://schemas.microsoft.com/office/powerpoint/2010/main" val="2029911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22" y="415262"/>
            <a:ext cx="10515600" cy="1325563"/>
          </a:xfrm>
        </p:spPr>
        <p:txBody>
          <a:bodyPr>
            <a:normAutofit/>
          </a:bodyPr>
          <a:lstStyle/>
          <a:p>
            <a:r>
              <a:rPr lang="en-US" sz="2800" b="1" dirty="0">
                <a:effectLst>
                  <a:outerShdw blurRad="38100" dist="38100" dir="2700000" algn="tl">
                    <a:srgbClr val="000000">
                      <a:alpha val="43137"/>
                    </a:srgbClr>
                  </a:outerShdw>
                </a:effectLst>
              </a:rPr>
              <a:t>Center of Gravity Calculation</a:t>
            </a:r>
          </a:p>
        </p:txBody>
      </p:sp>
      <p:sp>
        <p:nvSpPr>
          <p:cNvPr id="4" name="Slide Number Placeholder 3"/>
          <p:cNvSpPr>
            <a:spLocks noGrp="1"/>
          </p:cNvSpPr>
          <p:nvPr>
            <p:ph type="sldNum" sz="quarter" idx="12"/>
          </p:nvPr>
        </p:nvSpPr>
        <p:spPr/>
        <p:txBody>
          <a:bodyPr/>
          <a:lstStyle/>
          <a:p>
            <a:fld id="{BBEA8A14-C905-4F87-85C6-6D1DC8760D70}" type="slidenum">
              <a:rPr lang="en-US" smtClean="0"/>
              <a:t>46</a:t>
            </a:fld>
            <a:endParaRPr lang="en-US" dirty="0"/>
          </a:p>
        </p:txBody>
      </p:sp>
      <p:pic>
        <p:nvPicPr>
          <p:cNvPr id="8" name="Picture 7">
            <a:extLst>
              <a:ext uri="{FF2B5EF4-FFF2-40B4-BE49-F238E27FC236}">
                <a16:creationId xmlns:a16="http://schemas.microsoft.com/office/drawing/2014/main" id="{C87BA682-30BD-4977-9537-3A272F2DB5E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4106" b="17682"/>
          <a:stretch/>
        </p:blipFill>
        <p:spPr>
          <a:xfrm>
            <a:off x="2148659" y="1480077"/>
            <a:ext cx="7542122" cy="3858506"/>
          </a:xfrm>
          <a:prstGeom prst="rect">
            <a:avLst/>
          </a:prstGeom>
        </p:spPr>
      </p:pic>
      <p:sp>
        <p:nvSpPr>
          <p:cNvPr id="14" name="TextBox 13">
            <a:extLst>
              <a:ext uri="{FF2B5EF4-FFF2-40B4-BE49-F238E27FC236}">
                <a16:creationId xmlns:a16="http://schemas.microsoft.com/office/drawing/2014/main" id="{CE34D04E-B663-4DDE-91EE-427FC321FBAB}"/>
              </a:ext>
            </a:extLst>
          </p:cNvPr>
          <p:cNvSpPr txBox="1"/>
          <p:nvPr/>
        </p:nvSpPr>
        <p:spPr>
          <a:xfrm>
            <a:off x="3485322" y="2997837"/>
            <a:ext cx="303288" cy="369332"/>
          </a:xfrm>
          <a:prstGeom prst="rect">
            <a:avLst/>
          </a:prstGeom>
          <a:noFill/>
        </p:spPr>
        <p:txBody>
          <a:bodyPr wrap="none" rtlCol="0">
            <a:spAutoFit/>
          </a:bodyPr>
          <a:lstStyle/>
          <a:p>
            <a:r>
              <a:rPr lang="en-US" dirty="0"/>
              <a:t>P</a:t>
            </a:r>
          </a:p>
        </p:txBody>
      </p:sp>
      <p:sp>
        <p:nvSpPr>
          <p:cNvPr id="3" name="TextBox 2">
            <a:extLst>
              <a:ext uri="{FF2B5EF4-FFF2-40B4-BE49-F238E27FC236}">
                <a16:creationId xmlns:a16="http://schemas.microsoft.com/office/drawing/2014/main" id="{B99DC76A-8678-4576-A927-A37CA6C79B7B}"/>
              </a:ext>
            </a:extLst>
          </p:cNvPr>
          <p:cNvSpPr txBox="1"/>
          <p:nvPr/>
        </p:nvSpPr>
        <p:spPr>
          <a:xfrm>
            <a:off x="1094773" y="5338583"/>
            <a:ext cx="10338086" cy="1200329"/>
          </a:xfrm>
          <a:prstGeom prst="rect">
            <a:avLst/>
          </a:prstGeom>
          <a:noFill/>
        </p:spPr>
        <p:txBody>
          <a:bodyPr wrap="none" rtlCol="0">
            <a:spAutoFit/>
          </a:bodyPr>
          <a:lstStyle/>
          <a:p>
            <a:pPr marL="285750" indent="-285750">
              <a:buFont typeface="Arial" panose="020B0604020202020204" pitchFamily="34" charset="0"/>
              <a:buChar char="•"/>
            </a:pPr>
            <a:r>
              <a:rPr lang="en-US" dirty="0"/>
              <a:t>Based on weight estimation, we did a canter of gravity calculation for the design.</a:t>
            </a:r>
          </a:p>
          <a:p>
            <a:pPr marL="285750" indent="-285750">
              <a:buFont typeface="Arial" panose="020B0604020202020204" pitchFamily="34" charset="0"/>
              <a:buChar char="•"/>
            </a:pPr>
            <a:r>
              <a:rPr lang="en-US" dirty="0"/>
              <a:t>According to the calculation the Center of Gravity of the robot design is 0.235 m above the bottom plate. </a:t>
            </a:r>
          </a:p>
          <a:p>
            <a:pPr marL="285750" indent="-285750">
              <a:buFont typeface="Arial" panose="020B0604020202020204" pitchFamily="34" charset="0"/>
              <a:buChar char="•"/>
            </a:pPr>
            <a:r>
              <a:rPr lang="en-US" dirty="0"/>
              <a:t>It is 9.1cm below the center.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5585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C93BD8-F437-4344-9ED5-6DC5213CC23F}"/>
              </a:ext>
            </a:extLst>
          </p:cNvPr>
          <p:cNvSpPr>
            <a:spLocks noGrp="1"/>
          </p:cNvSpPr>
          <p:nvPr>
            <p:ph type="sldNum" sz="quarter" idx="12"/>
          </p:nvPr>
        </p:nvSpPr>
        <p:spPr/>
        <p:txBody>
          <a:bodyPr/>
          <a:lstStyle/>
          <a:p>
            <a:fld id="{BBEA8A14-C905-4F87-85C6-6D1DC8760D70}" type="slidenum">
              <a:rPr lang="en-US" smtClean="0"/>
              <a:t>47</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A5EEA3-4CDE-4C72-A197-4D78F09D7BDF}"/>
                  </a:ext>
                </a:extLst>
              </p:cNvPr>
              <p:cNvSpPr txBox="1"/>
              <p:nvPr/>
            </p:nvSpPr>
            <p:spPr>
              <a:xfrm>
                <a:off x="1815540" y="1916023"/>
                <a:ext cx="7858539" cy="830997"/>
              </a:xfrm>
              <a:prstGeom prst="rect">
                <a:avLst/>
              </a:prstGeom>
              <a:noFill/>
            </p:spPr>
            <p:txBody>
              <a:bodyPr wrap="square" rtlCol="0">
                <a:spAutoFit/>
              </a:bodyPr>
              <a:lstStyle/>
              <a:p>
                <a:r>
                  <a:rPr lang="en-US" sz="1600" dirty="0"/>
                  <a:t>W</a:t>
                </a:r>
                <a:r>
                  <a:rPr lang="en-US" sz="1100" dirty="0"/>
                  <a:t>1</a:t>
                </a:r>
                <a:r>
                  <a:rPr lang="en-US" sz="1600" dirty="0"/>
                  <a:t> = 0.8 kg  + 1 kg + 0.5 kg </a:t>
                </a:r>
              </a:p>
              <a:p>
                <a:r>
                  <a:rPr lang="en-US" sz="1600" dirty="0"/>
                  <a:t>      </a:t>
                </a:r>
                <a:r>
                  <a:rPr lang="en-US" sz="800" dirty="0"/>
                  <a:t> </a:t>
                </a:r>
                <a:r>
                  <a:rPr lang="en-US" sz="1600" dirty="0"/>
                  <a:t>= 2.3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1600" dirty="0"/>
                  <a:t>      </a:t>
                </a:r>
                <a:r>
                  <a:rPr lang="en-US" sz="800" dirty="0"/>
                  <a:t> </a:t>
                </a:r>
                <a:r>
                  <a:rPr lang="en-US" sz="1600" dirty="0"/>
                  <a:t>= 22.54 N</a:t>
                </a:r>
              </a:p>
            </p:txBody>
          </p:sp>
        </mc:Choice>
        <mc:Fallback xmlns="">
          <p:sp>
            <p:nvSpPr>
              <p:cNvPr id="6" name="TextBox 5">
                <a:extLst>
                  <a:ext uri="{FF2B5EF4-FFF2-40B4-BE49-F238E27FC236}">
                    <a16:creationId xmlns:a16="http://schemas.microsoft.com/office/drawing/2014/main" id="{26A5EEA3-4CDE-4C72-A197-4D78F09D7BDF}"/>
                  </a:ext>
                </a:extLst>
              </p:cNvPr>
              <p:cNvSpPr txBox="1">
                <a:spLocks noRot="1" noChangeAspect="1" noMove="1" noResize="1" noEditPoints="1" noAdjustHandles="1" noChangeArrowheads="1" noChangeShapeType="1" noTextEdit="1"/>
              </p:cNvSpPr>
              <p:nvPr/>
            </p:nvSpPr>
            <p:spPr>
              <a:xfrm>
                <a:off x="1815540" y="1916023"/>
                <a:ext cx="7858539" cy="830997"/>
              </a:xfrm>
              <a:prstGeom prst="rect">
                <a:avLst/>
              </a:prstGeom>
              <a:blipFill>
                <a:blip r:embed="rId3"/>
                <a:stretch>
                  <a:fillRect l="-465" t="-2190"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9293D3-8A16-44B1-8558-2F82860D0600}"/>
                  </a:ext>
                </a:extLst>
              </p:cNvPr>
              <p:cNvSpPr txBox="1"/>
              <p:nvPr/>
            </p:nvSpPr>
            <p:spPr>
              <a:xfrm>
                <a:off x="1802287" y="2678020"/>
                <a:ext cx="7858539" cy="830997"/>
              </a:xfrm>
              <a:prstGeom prst="rect">
                <a:avLst/>
              </a:prstGeom>
              <a:noFill/>
            </p:spPr>
            <p:txBody>
              <a:bodyPr wrap="square" rtlCol="0">
                <a:spAutoFit/>
              </a:bodyPr>
              <a:lstStyle/>
              <a:p>
                <a:r>
                  <a:rPr lang="en-US" sz="1600" dirty="0"/>
                  <a:t>W</a:t>
                </a:r>
                <a:r>
                  <a:rPr lang="en-US" sz="1200" dirty="0"/>
                  <a:t>2</a:t>
                </a:r>
                <a:r>
                  <a:rPr lang="en-US" sz="1600" dirty="0"/>
                  <a:t> = 0.5 kg  + 2.2 kg + 0.4 kg + 0.136 kg + 0.05 kg</a:t>
                </a:r>
              </a:p>
              <a:p>
                <a:r>
                  <a:rPr lang="en-US" sz="1600" dirty="0"/>
                  <a:t>      </a:t>
                </a:r>
                <a:r>
                  <a:rPr lang="en-US" sz="800" dirty="0"/>
                  <a:t> </a:t>
                </a:r>
                <a:r>
                  <a:rPr lang="en-US" sz="1600" dirty="0"/>
                  <a:t>= 3.286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800" dirty="0"/>
                  <a:t>             </a:t>
                </a:r>
                <a:r>
                  <a:rPr lang="en-US" sz="200" dirty="0"/>
                  <a:t> </a:t>
                </a:r>
                <a:r>
                  <a:rPr lang="en-US" sz="1600" dirty="0"/>
                  <a:t>= 32.20 N</a:t>
                </a:r>
              </a:p>
            </p:txBody>
          </p:sp>
        </mc:Choice>
        <mc:Fallback xmlns="">
          <p:sp>
            <p:nvSpPr>
              <p:cNvPr id="7" name="TextBox 6">
                <a:extLst>
                  <a:ext uri="{FF2B5EF4-FFF2-40B4-BE49-F238E27FC236}">
                    <a16:creationId xmlns:a16="http://schemas.microsoft.com/office/drawing/2014/main" id="{999293D3-8A16-44B1-8558-2F82860D0600}"/>
                  </a:ext>
                </a:extLst>
              </p:cNvPr>
              <p:cNvSpPr txBox="1">
                <a:spLocks noRot="1" noChangeAspect="1" noMove="1" noResize="1" noEditPoints="1" noAdjustHandles="1" noChangeArrowheads="1" noChangeShapeType="1" noTextEdit="1"/>
              </p:cNvSpPr>
              <p:nvPr/>
            </p:nvSpPr>
            <p:spPr>
              <a:xfrm>
                <a:off x="1802287" y="2678020"/>
                <a:ext cx="7858539" cy="830997"/>
              </a:xfrm>
              <a:prstGeom prst="rect">
                <a:avLst/>
              </a:prstGeom>
              <a:blipFill>
                <a:blip r:embed="rId4"/>
                <a:stretch>
                  <a:fillRect l="-465" t="-2190"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5F599E-A0ED-4290-95CE-1E6D4CAED282}"/>
                  </a:ext>
                </a:extLst>
              </p:cNvPr>
              <p:cNvSpPr txBox="1"/>
              <p:nvPr/>
            </p:nvSpPr>
            <p:spPr>
              <a:xfrm>
                <a:off x="1802289" y="3479777"/>
                <a:ext cx="7858539" cy="861774"/>
              </a:xfrm>
              <a:prstGeom prst="rect">
                <a:avLst/>
              </a:prstGeom>
              <a:noFill/>
            </p:spPr>
            <p:txBody>
              <a:bodyPr wrap="square" rtlCol="0">
                <a:spAutoFit/>
              </a:bodyPr>
              <a:lstStyle/>
              <a:p>
                <a:r>
                  <a:rPr lang="en-US" sz="1600" dirty="0"/>
                  <a:t>W</a:t>
                </a:r>
                <a:r>
                  <a:rPr lang="en-US" sz="1200" dirty="0"/>
                  <a:t>3</a:t>
                </a:r>
                <a:r>
                  <a:rPr lang="en-US" sz="1600" dirty="0"/>
                  <a:t> = 0.5 kg  + 0.2 kg + 1.0 kg</a:t>
                </a:r>
              </a:p>
              <a:p>
                <a:r>
                  <a:rPr lang="en-US" sz="1600" dirty="0"/>
                  <a:t>      </a:t>
                </a:r>
                <a:r>
                  <a:rPr lang="en-US" sz="800" dirty="0"/>
                  <a:t> </a:t>
                </a:r>
                <a:r>
                  <a:rPr lang="en-US" sz="1600" dirty="0"/>
                  <a:t>= 1.7 kg </a:t>
                </a:r>
                <a14:m>
                  <m:oMath xmlns:m="http://schemas.openxmlformats.org/officeDocument/2006/math">
                    <m:r>
                      <m:rPr>
                        <m:sty m:val="p"/>
                      </m:rPr>
                      <a:rPr lang="en-US" sz="1600" dirty="0">
                        <a:latin typeface="Cambria Math" panose="02040503050406030204" pitchFamily="18" charset="0"/>
                        <a:ea typeface="Cambria Math" panose="02040503050406030204" pitchFamily="18" charset="0"/>
                      </a:rPr>
                      <m:t>x</m:t>
                    </m:r>
                    <m:r>
                      <a:rPr lang="en-US" sz="1600" b="0" i="0"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p>
              <a:p>
                <a:r>
                  <a:rPr lang="en-US" sz="800" dirty="0"/>
                  <a:t>             </a:t>
                </a:r>
                <a:r>
                  <a:rPr lang="en-US" sz="200" dirty="0"/>
                  <a:t> </a:t>
                </a:r>
                <a:r>
                  <a:rPr lang="en-US" sz="1600" dirty="0"/>
                  <a:t>= 16.66 N</a:t>
                </a:r>
              </a:p>
            </p:txBody>
          </p:sp>
        </mc:Choice>
        <mc:Fallback xmlns="">
          <p:sp>
            <p:nvSpPr>
              <p:cNvPr id="8" name="TextBox 7">
                <a:extLst>
                  <a:ext uri="{FF2B5EF4-FFF2-40B4-BE49-F238E27FC236}">
                    <a16:creationId xmlns:a16="http://schemas.microsoft.com/office/drawing/2014/main" id="{495F599E-A0ED-4290-95CE-1E6D4CAED282}"/>
                  </a:ext>
                </a:extLst>
              </p:cNvPr>
              <p:cNvSpPr txBox="1">
                <a:spLocks noRot="1" noChangeAspect="1" noMove="1" noResize="1" noEditPoints="1" noAdjustHandles="1" noChangeArrowheads="1" noChangeShapeType="1" noTextEdit="1"/>
              </p:cNvSpPr>
              <p:nvPr/>
            </p:nvSpPr>
            <p:spPr>
              <a:xfrm>
                <a:off x="1802289" y="3479777"/>
                <a:ext cx="7858539" cy="861774"/>
              </a:xfrm>
              <a:prstGeom prst="rect">
                <a:avLst/>
              </a:prstGeom>
              <a:blipFill>
                <a:blip r:embed="rId5"/>
                <a:stretch>
                  <a:fillRect l="-465" t="-2128" b="-4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BFE3A7-409B-4C92-A181-3BB6F848DDF8}"/>
                  </a:ext>
                </a:extLst>
              </p:cNvPr>
              <p:cNvSpPr txBox="1"/>
              <p:nvPr/>
            </p:nvSpPr>
            <p:spPr>
              <a:xfrm>
                <a:off x="1802288" y="4334545"/>
                <a:ext cx="7858539" cy="830997"/>
              </a:xfrm>
              <a:prstGeom prst="rect">
                <a:avLst/>
              </a:prstGeom>
              <a:noFill/>
            </p:spPr>
            <p:txBody>
              <a:bodyPr wrap="square" rtlCol="0">
                <a:spAutoFit/>
              </a:bodyPr>
              <a:lstStyle/>
              <a:p>
                <a:r>
                  <a:rPr lang="en-US" sz="1600" dirty="0"/>
                  <a:t>W</a:t>
                </a:r>
                <a:r>
                  <a:rPr lang="en-US" sz="1200" dirty="0"/>
                  <a:t>4</a:t>
                </a:r>
                <a:r>
                  <a:rPr lang="en-US" sz="1600" dirty="0"/>
                  <a:t> = 0.6 kg  + 0.15 kg</a:t>
                </a:r>
              </a:p>
              <a:p>
                <a:r>
                  <a:rPr lang="en-US" sz="1600" dirty="0"/>
                  <a:t>      </a:t>
                </a:r>
                <a:r>
                  <a:rPr lang="en-US" sz="800" dirty="0"/>
                  <a:t> </a:t>
                </a:r>
                <a:r>
                  <a:rPr lang="en-US" sz="1600" dirty="0"/>
                  <a:t>= 0.75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endParaRPr lang="en-US" sz="1600" dirty="0">
                  <a:ea typeface="Cambria Math" panose="02040503050406030204" pitchFamily="18" charset="0"/>
                </a:endParaRPr>
              </a:p>
              <a:p>
                <a:r>
                  <a:rPr lang="en-US" sz="1600" dirty="0"/>
                  <a:t>      </a:t>
                </a:r>
                <a:r>
                  <a:rPr lang="en-US" sz="800" dirty="0"/>
                  <a:t> </a:t>
                </a:r>
                <a:r>
                  <a:rPr lang="en-US" sz="1600" dirty="0"/>
                  <a:t>= 7.35 N</a:t>
                </a:r>
              </a:p>
            </p:txBody>
          </p:sp>
        </mc:Choice>
        <mc:Fallback xmlns="">
          <p:sp>
            <p:nvSpPr>
              <p:cNvPr id="9" name="TextBox 8">
                <a:extLst>
                  <a:ext uri="{FF2B5EF4-FFF2-40B4-BE49-F238E27FC236}">
                    <a16:creationId xmlns:a16="http://schemas.microsoft.com/office/drawing/2014/main" id="{89BFE3A7-409B-4C92-A181-3BB6F848DDF8}"/>
                  </a:ext>
                </a:extLst>
              </p:cNvPr>
              <p:cNvSpPr txBox="1">
                <a:spLocks noRot="1" noChangeAspect="1" noMove="1" noResize="1" noEditPoints="1" noAdjustHandles="1" noChangeArrowheads="1" noChangeShapeType="1" noTextEdit="1"/>
              </p:cNvSpPr>
              <p:nvPr/>
            </p:nvSpPr>
            <p:spPr>
              <a:xfrm>
                <a:off x="1802288" y="4334545"/>
                <a:ext cx="7858539" cy="830997"/>
              </a:xfrm>
              <a:prstGeom prst="rect">
                <a:avLst/>
              </a:prstGeom>
              <a:blipFill>
                <a:blip r:embed="rId6"/>
                <a:stretch>
                  <a:fillRect l="-465"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B7DA23-386F-419A-B3E0-9DF966678E5A}"/>
                  </a:ext>
                </a:extLst>
              </p:cNvPr>
              <p:cNvSpPr txBox="1"/>
              <p:nvPr/>
            </p:nvSpPr>
            <p:spPr>
              <a:xfrm>
                <a:off x="1802288" y="5164404"/>
                <a:ext cx="7858539" cy="830997"/>
              </a:xfrm>
              <a:prstGeom prst="rect">
                <a:avLst/>
              </a:prstGeom>
              <a:noFill/>
            </p:spPr>
            <p:txBody>
              <a:bodyPr wrap="square" rtlCol="0">
                <a:spAutoFit/>
              </a:bodyPr>
              <a:lstStyle/>
              <a:p>
                <a:r>
                  <a:rPr lang="en-US" sz="1600" dirty="0"/>
                  <a:t>W</a:t>
                </a:r>
                <a:r>
                  <a:rPr lang="en-US" sz="1200" dirty="0"/>
                  <a:t>5</a:t>
                </a:r>
                <a:r>
                  <a:rPr lang="en-US" sz="1600" dirty="0"/>
                  <a:t> = 1.2 kg  + 0.6 kg</a:t>
                </a:r>
              </a:p>
              <a:p>
                <a:r>
                  <a:rPr lang="en-US" sz="1600" dirty="0"/>
                  <a:t>      </a:t>
                </a:r>
                <a:r>
                  <a:rPr lang="en-US" sz="800" dirty="0"/>
                  <a:t> </a:t>
                </a:r>
                <a:r>
                  <a:rPr lang="en-US" sz="1600" dirty="0"/>
                  <a:t>= 1.8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r>
                  <a:rPr lang="en-US" sz="1600" dirty="0"/>
                  <a:t> </a:t>
                </a:r>
              </a:p>
              <a:p>
                <a:r>
                  <a:rPr lang="en-US" sz="1600" dirty="0"/>
                  <a:t>      </a:t>
                </a:r>
                <a:r>
                  <a:rPr lang="en-US" sz="800" dirty="0"/>
                  <a:t> </a:t>
                </a:r>
                <a:r>
                  <a:rPr lang="en-US" sz="1600" dirty="0"/>
                  <a:t>= 17.64 N</a:t>
                </a:r>
              </a:p>
            </p:txBody>
          </p:sp>
        </mc:Choice>
        <mc:Fallback xmlns="">
          <p:sp>
            <p:nvSpPr>
              <p:cNvPr id="10" name="TextBox 9">
                <a:extLst>
                  <a:ext uri="{FF2B5EF4-FFF2-40B4-BE49-F238E27FC236}">
                    <a16:creationId xmlns:a16="http://schemas.microsoft.com/office/drawing/2014/main" id="{02B7DA23-386F-419A-B3E0-9DF966678E5A}"/>
                  </a:ext>
                </a:extLst>
              </p:cNvPr>
              <p:cNvSpPr txBox="1">
                <a:spLocks noRot="1" noChangeAspect="1" noMove="1" noResize="1" noEditPoints="1" noAdjustHandles="1" noChangeArrowheads="1" noChangeShapeType="1" noTextEdit="1"/>
              </p:cNvSpPr>
              <p:nvPr/>
            </p:nvSpPr>
            <p:spPr>
              <a:xfrm>
                <a:off x="1802288" y="5164404"/>
                <a:ext cx="7858539" cy="830997"/>
              </a:xfrm>
              <a:prstGeom prst="rect">
                <a:avLst/>
              </a:prstGeom>
              <a:blipFill>
                <a:blip r:embed="rId7"/>
                <a:stretch>
                  <a:fillRect l="-465"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7DB574-9C15-4CA6-9BDF-BD4AF6202BB5}"/>
                  </a:ext>
                </a:extLst>
              </p:cNvPr>
              <p:cNvSpPr txBox="1"/>
              <p:nvPr/>
            </p:nvSpPr>
            <p:spPr>
              <a:xfrm>
                <a:off x="1577000" y="5972870"/>
                <a:ext cx="7858539" cy="830997"/>
              </a:xfrm>
              <a:prstGeom prst="rect">
                <a:avLst/>
              </a:prstGeom>
              <a:noFill/>
            </p:spPr>
            <p:txBody>
              <a:bodyPr wrap="square" rtlCol="0">
                <a:spAutoFit/>
              </a:bodyPr>
              <a:lstStyle/>
              <a:p>
                <a:r>
                  <a:rPr lang="en-US" sz="1600" dirty="0" err="1"/>
                  <a:t>W</a:t>
                </a:r>
                <a:r>
                  <a:rPr lang="en-US" sz="1200" dirty="0" err="1"/>
                  <a:t>total</a:t>
                </a:r>
                <a:r>
                  <a:rPr lang="en-US" sz="1600" dirty="0"/>
                  <a:t> = 2.3 kg + 3.286 kg + 1.7 kg + 0.75 kg + 1.8 kg</a:t>
                </a:r>
              </a:p>
              <a:p>
                <a:r>
                  <a:rPr lang="en-US" sz="1600" dirty="0"/>
                  <a:t>           = 9.836 kg x </a:t>
                </a:r>
                <a14:m>
                  <m:oMath xmlns:m="http://schemas.openxmlformats.org/officeDocument/2006/math">
                    <m:r>
                      <a:rPr lang="en-US" sz="1600" i="1">
                        <a:latin typeface="Cambria Math" panose="02040503050406030204" pitchFamily="18" charset="0"/>
                        <a:ea typeface="Cambria Math" panose="02040503050406030204" pitchFamily="18" charset="0"/>
                      </a:rPr>
                      <m:t>9.8</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𝑚𝑠</m:t>
                        </m:r>
                      </m:e>
                      <m:sup>
                        <m:r>
                          <a:rPr lang="en-US" sz="1600" i="1">
                            <a:latin typeface="Cambria Math" panose="02040503050406030204" pitchFamily="18" charset="0"/>
                            <a:ea typeface="Cambria Math" panose="02040503050406030204" pitchFamily="18" charset="0"/>
                          </a:rPr>
                          <m:t>−2</m:t>
                        </m:r>
                      </m:sup>
                    </m:sSup>
                  </m:oMath>
                </a14:m>
                <a:r>
                  <a:rPr lang="en-US" sz="1600" dirty="0"/>
                  <a:t> </a:t>
                </a:r>
              </a:p>
              <a:p>
                <a:r>
                  <a:rPr lang="en-US" sz="1600" dirty="0"/>
                  <a:t>           = 96.39 N</a:t>
                </a:r>
              </a:p>
            </p:txBody>
          </p:sp>
        </mc:Choice>
        <mc:Fallback xmlns="">
          <p:sp>
            <p:nvSpPr>
              <p:cNvPr id="11" name="TextBox 10">
                <a:extLst>
                  <a:ext uri="{FF2B5EF4-FFF2-40B4-BE49-F238E27FC236}">
                    <a16:creationId xmlns:a16="http://schemas.microsoft.com/office/drawing/2014/main" id="{947DB574-9C15-4CA6-9BDF-BD4AF6202BB5}"/>
                  </a:ext>
                </a:extLst>
              </p:cNvPr>
              <p:cNvSpPr txBox="1">
                <a:spLocks noRot="1" noChangeAspect="1" noMove="1" noResize="1" noEditPoints="1" noAdjustHandles="1" noChangeArrowheads="1" noChangeShapeType="1" noTextEdit="1"/>
              </p:cNvSpPr>
              <p:nvPr/>
            </p:nvSpPr>
            <p:spPr>
              <a:xfrm>
                <a:off x="1577000" y="5972870"/>
                <a:ext cx="7858539" cy="830997"/>
              </a:xfrm>
              <a:prstGeom prst="rect">
                <a:avLst/>
              </a:prstGeom>
              <a:blipFill>
                <a:blip r:embed="rId8"/>
                <a:stretch>
                  <a:fillRect l="-465" t="-2206" b="-8824"/>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73EF2C78-785A-4FBF-89F8-F5211CA71E9B}"/>
              </a:ext>
            </a:extLst>
          </p:cNvPr>
          <p:cNvSpPr>
            <a:spLocks noGrp="1"/>
          </p:cNvSpPr>
          <p:nvPr>
            <p:ph type="title"/>
          </p:nvPr>
        </p:nvSpPr>
        <p:spPr>
          <a:xfrm>
            <a:off x="665922" y="415262"/>
            <a:ext cx="10515600" cy="1325563"/>
          </a:xfrm>
        </p:spPr>
        <p:txBody>
          <a:bodyPr>
            <a:normAutofit/>
          </a:bodyPr>
          <a:lstStyle/>
          <a:p>
            <a:r>
              <a:rPr lang="en-US" sz="2800" b="1" dirty="0">
                <a:effectLst>
                  <a:outerShdw blurRad="38100" dist="38100" dir="2700000" algn="tl">
                    <a:srgbClr val="000000">
                      <a:alpha val="43137"/>
                    </a:srgbClr>
                  </a:outerShdw>
                </a:effectLst>
              </a:rPr>
              <a:t>Center of Gravity Calculation</a:t>
            </a:r>
          </a:p>
        </p:txBody>
      </p:sp>
    </p:spTree>
    <p:extLst>
      <p:ext uri="{BB962C8B-B14F-4D97-AF65-F5344CB8AC3E}">
        <p14:creationId xmlns:p14="http://schemas.microsoft.com/office/powerpoint/2010/main" val="648463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F6DF5-80DB-4E2E-B626-7D040DE25943}"/>
              </a:ext>
            </a:extLst>
          </p:cNvPr>
          <p:cNvSpPr>
            <a:spLocks noGrp="1"/>
          </p:cNvSpPr>
          <p:nvPr>
            <p:ph type="sldNum" sz="quarter" idx="12"/>
          </p:nvPr>
        </p:nvSpPr>
        <p:spPr/>
        <p:txBody>
          <a:bodyPr/>
          <a:lstStyle/>
          <a:p>
            <a:fld id="{BBEA8A14-C905-4F87-85C6-6D1DC8760D70}" type="slidenum">
              <a:rPr lang="en-US" smtClean="0"/>
              <a:t>48</a:t>
            </a:fld>
            <a:endParaRPr lang="en-US"/>
          </a:p>
        </p:txBody>
      </p:sp>
      <p:sp>
        <p:nvSpPr>
          <p:cNvPr id="6" name="TextBox 5">
            <a:extLst>
              <a:ext uri="{FF2B5EF4-FFF2-40B4-BE49-F238E27FC236}">
                <a16:creationId xmlns:a16="http://schemas.microsoft.com/office/drawing/2014/main" id="{5EC1B1AB-BBEA-4505-9E27-2595F50D2C1B}"/>
              </a:ext>
            </a:extLst>
          </p:cNvPr>
          <p:cNvSpPr txBox="1"/>
          <p:nvPr/>
        </p:nvSpPr>
        <p:spPr>
          <a:xfrm>
            <a:off x="769011" y="4999130"/>
            <a:ext cx="6301982" cy="369332"/>
          </a:xfrm>
          <a:prstGeom prst="rect">
            <a:avLst/>
          </a:prstGeom>
          <a:noFill/>
        </p:spPr>
        <p:txBody>
          <a:bodyPr wrap="none" rtlCol="0">
            <a:spAutoFit/>
          </a:bodyPr>
          <a:lstStyle/>
          <a:p>
            <a:r>
              <a:rPr lang="en-US" dirty="0"/>
              <a:t>Considering the moments around point P in clockwise direction,</a:t>
            </a:r>
          </a:p>
        </p:txBody>
      </p:sp>
      <p:sp>
        <p:nvSpPr>
          <p:cNvPr id="7" name="TextBox 6">
            <a:extLst>
              <a:ext uri="{FF2B5EF4-FFF2-40B4-BE49-F238E27FC236}">
                <a16:creationId xmlns:a16="http://schemas.microsoft.com/office/drawing/2014/main" id="{F79267A1-2E99-4D07-8B33-5F0B5C80876A}"/>
              </a:ext>
            </a:extLst>
          </p:cNvPr>
          <p:cNvSpPr txBox="1"/>
          <p:nvPr/>
        </p:nvSpPr>
        <p:spPr>
          <a:xfrm>
            <a:off x="2405269" y="5387107"/>
            <a:ext cx="7858539" cy="338554"/>
          </a:xfrm>
          <a:prstGeom prst="rect">
            <a:avLst/>
          </a:prstGeom>
          <a:noFill/>
        </p:spPr>
        <p:txBody>
          <a:bodyPr wrap="square" rtlCol="0">
            <a:spAutoFit/>
          </a:bodyPr>
          <a:lstStyle/>
          <a:p>
            <a:r>
              <a:rPr lang="en-US" sz="1600" dirty="0"/>
              <a:t>W</a:t>
            </a:r>
            <a:r>
              <a:rPr lang="en-US" sz="1100" dirty="0"/>
              <a:t>1 </a:t>
            </a:r>
            <a:r>
              <a:rPr lang="en-US" sz="1600" dirty="0"/>
              <a:t> x 0 + W</a:t>
            </a:r>
            <a:r>
              <a:rPr lang="en-US" sz="1200" dirty="0"/>
              <a:t>2</a:t>
            </a:r>
            <a:r>
              <a:rPr lang="en-US" sz="1600" dirty="0"/>
              <a:t> x 0.3 m + W</a:t>
            </a:r>
            <a:r>
              <a:rPr lang="en-US" sz="1200" dirty="0"/>
              <a:t>3</a:t>
            </a:r>
            <a:r>
              <a:rPr lang="en-US" sz="1600" dirty="0"/>
              <a:t> x 0.6 m + W</a:t>
            </a:r>
            <a:r>
              <a:rPr lang="en-US" sz="1200" dirty="0"/>
              <a:t>4</a:t>
            </a:r>
            <a:r>
              <a:rPr lang="en-US" sz="1600" dirty="0"/>
              <a:t> x 0.5 m - W</a:t>
            </a:r>
            <a:r>
              <a:rPr lang="en-US" sz="1200" dirty="0"/>
              <a:t>5</a:t>
            </a:r>
            <a:r>
              <a:rPr lang="en-US" sz="1600" dirty="0"/>
              <a:t> x 0.04m = </a:t>
            </a:r>
            <a:r>
              <a:rPr lang="en-US" sz="1600" dirty="0" err="1"/>
              <a:t>W</a:t>
            </a:r>
            <a:r>
              <a:rPr lang="en-US" sz="1200" dirty="0" err="1"/>
              <a:t>total</a:t>
            </a:r>
            <a:r>
              <a:rPr lang="en-US" sz="1600" dirty="0"/>
              <a:t> x </a:t>
            </a:r>
            <a:r>
              <a:rPr lang="en-US" sz="1600" dirty="0" err="1">
                <a:latin typeface="Bodoni MT" panose="02070603080606020203" pitchFamily="18" charset="0"/>
              </a:rPr>
              <a:t>X</a:t>
            </a:r>
            <a:endParaRPr lang="en-US" sz="1600" dirty="0">
              <a:latin typeface="Bodoni MT" panose="02070603080606020203" pitchFamily="18" charset="0"/>
            </a:endParaRPr>
          </a:p>
        </p:txBody>
      </p:sp>
      <p:pic>
        <p:nvPicPr>
          <p:cNvPr id="8" name="Picture 7">
            <a:extLst>
              <a:ext uri="{FF2B5EF4-FFF2-40B4-BE49-F238E27FC236}">
                <a16:creationId xmlns:a16="http://schemas.microsoft.com/office/drawing/2014/main" id="{A434CF07-66FE-4634-86AA-C75E249660F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4106" b="21456"/>
          <a:stretch/>
        </p:blipFill>
        <p:spPr>
          <a:xfrm>
            <a:off x="2713955" y="1576947"/>
            <a:ext cx="6663338" cy="3220340"/>
          </a:xfrm>
          <a:prstGeom prst="rect">
            <a:avLst/>
          </a:prstGeom>
        </p:spPr>
      </p:pic>
      <p:sp>
        <p:nvSpPr>
          <p:cNvPr id="9" name="TextBox 8">
            <a:extLst>
              <a:ext uri="{FF2B5EF4-FFF2-40B4-BE49-F238E27FC236}">
                <a16:creationId xmlns:a16="http://schemas.microsoft.com/office/drawing/2014/main" id="{CC976067-69EA-4D16-8EDD-FAC888C30876}"/>
              </a:ext>
            </a:extLst>
          </p:cNvPr>
          <p:cNvSpPr txBox="1"/>
          <p:nvPr/>
        </p:nvSpPr>
        <p:spPr>
          <a:xfrm>
            <a:off x="3781182" y="3021754"/>
            <a:ext cx="277640" cy="307777"/>
          </a:xfrm>
          <a:prstGeom prst="rect">
            <a:avLst/>
          </a:prstGeom>
          <a:noFill/>
        </p:spPr>
        <p:txBody>
          <a:bodyPr wrap="none" rtlCol="0">
            <a:spAutoFit/>
          </a:bodyPr>
          <a:lstStyle/>
          <a:p>
            <a:r>
              <a:rPr lang="en-US" sz="1400" dirty="0"/>
              <a:t>P</a:t>
            </a:r>
          </a:p>
        </p:txBody>
      </p:sp>
      <p:sp>
        <p:nvSpPr>
          <p:cNvPr id="10" name="TextBox 9">
            <a:extLst>
              <a:ext uri="{FF2B5EF4-FFF2-40B4-BE49-F238E27FC236}">
                <a16:creationId xmlns:a16="http://schemas.microsoft.com/office/drawing/2014/main" id="{4DBA27B3-A2BA-44E5-B695-0FAE6A4DA3D9}"/>
              </a:ext>
            </a:extLst>
          </p:cNvPr>
          <p:cNvSpPr txBox="1"/>
          <p:nvPr/>
        </p:nvSpPr>
        <p:spPr>
          <a:xfrm>
            <a:off x="583658" y="5732115"/>
            <a:ext cx="8594362" cy="338554"/>
          </a:xfrm>
          <a:prstGeom prst="rect">
            <a:avLst/>
          </a:prstGeom>
          <a:noFill/>
        </p:spPr>
        <p:txBody>
          <a:bodyPr wrap="square" rtlCol="0">
            <a:spAutoFit/>
          </a:bodyPr>
          <a:lstStyle/>
          <a:p>
            <a:r>
              <a:rPr lang="en-US" sz="1600" dirty="0"/>
              <a:t>22.54 N</a:t>
            </a:r>
            <a:r>
              <a:rPr lang="en-US" sz="1100" dirty="0"/>
              <a:t> </a:t>
            </a:r>
            <a:r>
              <a:rPr lang="en-US" sz="1600" dirty="0"/>
              <a:t> x 0 + 32.20 N x 0.3 m + 16.66 N x 0.6 m + 7.35 N x 0.5 m - 17.64 N x 0.04m = 96.39 N x </a:t>
            </a:r>
            <a:r>
              <a:rPr lang="en-US" sz="1600" dirty="0" err="1">
                <a:latin typeface="Bodoni MT" panose="02070603080606020203" pitchFamily="18" charset="0"/>
              </a:rPr>
              <a:t>X</a:t>
            </a:r>
            <a:endParaRPr lang="en-US" sz="1600" dirty="0">
              <a:latin typeface="Bodoni MT" panose="02070603080606020203" pitchFamily="18" charset="0"/>
            </a:endParaRPr>
          </a:p>
        </p:txBody>
      </p:sp>
      <p:sp>
        <p:nvSpPr>
          <p:cNvPr id="11" name="TextBox 10">
            <a:extLst>
              <a:ext uri="{FF2B5EF4-FFF2-40B4-BE49-F238E27FC236}">
                <a16:creationId xmlns:a16="http://schemas.microsoft.com/office/drawing/2014/main" id="{42751F4D-1A42-45AC-B4CD-34F06D69AC00}"/>
              </a:ext>
            </a:extLst>
          </p:cNvPr>
          <p:cNvSpPr txBox="1"/>
          <p:nvPr/>
        </p:nvSpPr>
        <p:spPr>
          <a:xfrm>
            <a:off x="3893498" y="6064495"/>
            <a:ext cx="8594362" cy="338554"/>
          </a:xfrm>
          <a:prstGeom prst="rect">
            <a:avLst/>
          </a:prstGeom>
          <a:noFill/>
        </p:spPr>
        <p:txBody>
          <a:bodyPr wrap="square" rtlCol="0">
            <a:spAutoFit/>
          </a:bodyPr>
          <a:lstStyle/>
          <a:p>
            <a:r>
              <a:rPr lang="en-US" sz="1600" dirty="0"/>
              <a:t>9.66 Nm + 9.996 Nm + 3.675 Nm – 0.7 Nm = 96.39 N x </a:t>
            </a:r>
            <a:r>
              <a:rPr lang="en-US" sz="1600" dirty="0" err="1">
                <a:latin typeface="Bodoni MT" panose="02070603080606020203" pitchFamily="18" charset="0"/>
              </a:rPr>
              <a:t>X</a:t>
            </a:r>
            <a:endParaRPr lang="en-US" sz="1600" dirty="0">
              <a:latin typeface="Bodoni MT" panose="02070603080606020203" pitchFamily="18" charset="0"/>
            </a:endParaRPr>
          </a:p>
        </p:txBody>
      </p:sp>
      <p:sp>
        <p:nvSpPr>
          <p:cNvPr id="12" name="Title 1">
            <a:extLst>
              <a:ext uri="{FF2B5EF4-FFF2-40B4-BE49-F238E27FC236}">
                <a16:creationId xmlns:a16="http://schemas.microsoft.com/office/drawing/2014/main" id="{23152A40-EE4C-4524-B54D-7BB6F53469BA}"/>
              </a:ext>
            </a:extLst>
          </p:cNvPr>
          <p:cNvSpPr>
            <a:spLocks noGrp="1"/>
          </p:cNvSpPr>
          <p:nvPr>
            <p:ph type="title"/>
          </p:nvPr>
        </p:nvSpPr>
        <p:spPr>
          <a:xfrm>
            <a:off x="665922" y="415262"/>
            <a:ext cx="10515600" cy="1325563"/>
          </a:xfrm>
        </p:spPr>
        <p:txBody>
          <a:bodyPr>
            <a:normAutofit/>
          </a:bodyPr>
          <a:lstStyle/>
          <a:p>
            <a:r>
              <a:rPr lang="en-US" sz="2800" b="1" dirty="0">
                <a:effectLst>
                  <a:outerShdw blurRad="38100" dist="38100" dir="2700000" algn="tl">
                    <a:srgbClr val="000000">
                      <a:alpha val="43137"/>
                    </a:srgbClr>
                  </a:outerShdw>
                </a:effectLst>
              </a:rPr>
              <a:t>Center of Gravity Calculation</a:t>
            </a:r>
          </a:p>
        </p:txBody>
      </p:sp>
    </p:spTree>
    <p:extLst>
      <p:ext uri="{BB962C8B-B14F-4D97-AF65-F5344CB8AC3E}">
        <p14:creationId xmlns:p14="http://schemas.microsoft.com/office/powerpoint/2010/main" val="3658985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E7186-336C-4987-A190-03137A733B4C}"/>
              </a:ext>
            </a:extLst>
          </p:cNvPr>
          <p:cNvSpPr>
            <a:spLocks noGrp="1"/>
          </p:cNvSpPr>
          <p:nvPr>
            <p:ph type="sldNum" sz="quarter" idx="12"/>
          </p:nvPr>
        </p:nvSpPr>
        <p:spPr/>
        <p:txBody>
          <a:bodyPr/>
          <a:lstStyle/>
          <a:p>
            <a:fld id="{BBEA8A14-C905-4F87-85C6-6D1DC8760D70}" type="slidenum">
              <a:rPr lang="en-US" smtClean="0"/>
              <a:t>49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965C3F-270D-493B-86A7-0C4931113426}"/>
                  </a:ext>
                </a:extLst>
              </p:cNvPr>
              <p:cNvSpPr txBox="1"/>
              <p:nvPr/>
            </p:nvSpPr>
            <p:spPr>
              <a:xfrm>
                <a:off x="4692966" y="2098789"/>
                <a:ext cx="1403034" cy="393569"/>
              </a:xfrm>
              <a:prstGeom prst="rect">
                <a:avLst/>
              </a:prstGeom>
              <a:noFill/>
            </p:spPr>
            <p:txBody>
              <a:bodyPr wrap="square" lIns="0" tIns="0" rIns="0" bIns="0" rtlCol="0">
                <a:spAutoFit/>
              </a:bodyPr>
              <a:lstStyle/>
              <a:p>
                <a14:m>
                  <m:oMath xmlns:m="http://schemas.openxmlformats.org/officeDocument/2006/math">
                    <m:r>
                      <m:rPr>
                        <m:nor/>
                      </m:rPr>
                      <a:rPr lang="en-US" sz="1600" dirty="0" smtClean="0">
                        <a:latin typeface="Bodoni MT" panose="02070603080606020203" pitchFamily="18" charset="0"/>
                      </a:rPr>
                      <m:t>X</m:t>
                    </m:r>
                  </m:oMath>
                </a14:m>
                <a:r>
                  <a:rPr lang="en-US" sz="1600"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22.631 </m:t>
                        </m:r>
                        <m:r>
                          <a:rPr lang="en-US" b="0" i="1" smtClean="0">
                            <a:latin typeface="Cambria Math" panose="02040503050406030204" pitchFamily="18" charset="0"/>
                          </a:rPr>
                          <m:t>𝑁𝑚</m:t>
                        </m:r>
                      </m:num>
                      <m:den>
                        <m:r>
                          <a:rPr lang="en-US" b="0" i="1" smtClean="0">
                            <a:latin typeface="Cambria Math" panose="02040503050406030204" pitchFamily="18" charset="0"/>
                          </a:rPr>
                          <m:t>96.39</m:t>
                        </m:r>
                        <m:r>
                          <a:rPr lang="en-US" b="0" i="1" smtClean="0">
                            <a:latin typeface="Cambria Math" panose="02040503050406030204" pitchFamily="18" charset="0"/>
                          </a:rPr>
                          <m:t>𝑁</m:t>
                        </m:r>
                      </m:den>
                    </m:f>
                  </m:oMath>
                </a14:m>
                <a:r>
                  <a:rPr lang="en-US" dirty="0"/>
                  <a:t> </a:t>
                </a:r>
              </a:p>
            </p:txBody>
          </p:sp>
        </mc:Choice>
        <mc:Fallback xmlns="">
          <p:sp>
            <p:nvSpPr>
              <p:cNvPr id="6" name="TextBox 5">
                <a:extLst>
                  <a:ext uri="{FF2B5EF4-FFF2-40B4-BE49-F238E27FC236}">
                    <a16:creationId xmlns:a16="http://schemas.microsoft.com/office/drawing/2014/main" id="{F5965C3F-270D-493B-86A7-0C4931113426}"/>
                  </a:ext>
                </a:extLst>
              </p:cNvPr>
              <p:cNvSpPr txBox="1">
                <a:spLocks noRot="1" noChangeAspect="1" noMove="1" noResize="1" noEditPoints="1" noAdjustHandles="1" noChangeArrowheads="1" noChangeShapeType="1" noTextEdit="1"/>
              </p:cNvSpPr>
              <p:nvPr/>
            </p:nvSpPr>
            <p:spPr>
              <a:xfrm>
                <a:off x="4692966" y="2098789"/>
                <a:ext cx="1403034" cy="393569"/>
              </a:xfrm>
              <a:prstGeom prst="rect">
                <a:avLst/>
              </a:prstGeom>
              <a:blipFill>
                <a:blip r:embed="rId3"/>
                <a:stretch>
                  <a:fillRect l="-5217" b="-153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D52D8DA-2E1A-4D99-A596-988208FFB7B2}"/>
              </a:ext>
            </a:extLst>
          </p:cNvPr>
          <p:cNvSpPr txBox="1"/>
          <p:nvPr/>
        </p:nvSpPr>
        <p:spPr>
          <a:xfrm>
            <a:off x="4593925" y="2687939"/>
            <a:ext cx="1767118" cy="338554"/>
          </a:xfrm>
          <a:prstGeom prst="rect">
            <a:avLst/>
          </a:prstGeom>
          <a:noFill/>
        </p:spPr>
        <p:txBody>
          <a:bodyPr wrap="square" rtlCol="0">
            <a:spAutoFit/>
          </a:bodyPr>
          <a:lstStyle/>
          <a:p>
            <a:r>
              <a:rPr lang="en-US" sz="1600" dirty="0">
                <a:latin typeface="Bodoni MT" panose="02070603080606020203" pitchFamily="18" charset="0"/>
              </a:rPr>
              <a:t>X  =  0.235 m</a:t>
            </a:r>
          </a:p>
        </p:txBody>
      </p:sp>
      <p:sp>
        <p:nvSpPr>
          <p:cNvPr id="8" name="TextBox 7">
            <a:extLst>
              <a:ext uri="{FF2B5EF4-FFF2-40B4-BE49-F238E27FC236}">
                <a16:creationId xmlns:a16="http://schemas.microsoft.com/office/drawing/2014/main" id="{6EFEA5F3-912C-43E2-9C41-916176C536DA}"/>
              </a:ext>
            </a:extLst>
          </p:cNvPr>
          <p:cNvSpPr txBox="1"/>
          <p:nvPr/>
        </p:nvSpPr>
        <p:spPr>
          <a:xfrm>
            <a:off x="649355" y="3294347"/>
            <a:ext cx="11184835" cy="338554"/>
          </a:xfrm>
          <a:prstGeom prst="rect">
            <a:avLst/>
          </a:prstGeom>
          <a:noFill/>
        </p:spPr>
        <p:txBody>
          <a:bodyPr wrap="square" rtlCol="0">
            <a:spAutoFit/>
          </a:bodyPr>
          <a:lstStyle/>
          <a:p>
            <a:r>
              <a:rPr lang="en-US" sz="1600" dirty="0"/>
              <a:t>According to the calculation the Center of Gravity of the robot design is 0.235 m above the bottom plate. It is 9.1cm below the center.</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1F967FA-3F93-40C5-8A5C-90FB18F91606}"/>
                  </a:ext>
                </a:extLst>
              </p14:cNvPr>
              <p14:cNvContentPartPr/>
              <p14:nvPr/>
            </p14:nvContentPartPr>
            <p14:xfrm>
              <a:off x="10137501" y="3643722"/>
              <a:ext cx="360" cy="360"/>
            </p14:xfrm>
          </p:contentPart>
        </mc:Choice>
        <mc:Fallback xmlns="">
          <p:pic>
            <p:nvPicPr>
              <p:cNvPr id="2" name="Ink 1">
                <a:extLst>
                  <a:ext uri="{FF2B5EF4-FFF2-40B4-BE49-F238E27FC236}">
                    <a16:creationId xmlns:a16="http://schemas.microsoft.com/office/drawing/2014/main" id="{61F967FA-3F93-40C5-8A5C-90FB18F91606}"/>
                  </a:ext>
                </a:extLst>
              </p:cNvPr>
              <p:cNvPicPr/>
              <p:nvPr/>
            </p:nvPicPr>
            <p:blipFill>
              <a:blip r:embed="rId5"/>
              <a:stretch>
                <a:fillRect/>
              </a:stretch>
            </p:blipFill>
            <p:spPr>
              <a:xfrm>
                <a:off x="10128861" y="36347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11426C7-0B24-473A-A201-BC44B64BAAA6}"/>
                  </a:ext>
                </a:extLst>
              </p14:cNvPr>
              <p14:cNvContentPartPr/>
              <p14:nvPr/>
            </p14:nvContentPartPr>
            <p14:xfrm>
              <a:off x="9342261" y="3524562"/>
              <a:ext cx="360" cy="360"/>
            </p14:xfrm>
          </p:contentPart>
        </mc:Choice>
        <mc:Fallback xmlns="">
          <p:pic>
            <p:nvPicPr>
              <p:cNvPr id="3" name="Ink 2">
                <a:extLst>
                  <a:ext uri="{FF2B5EF4-FFF2-40B4-BE49-F238E27FC236}">
                    <a16:creationId xmlns:a16="http://schemas.microsoft.com/office/drawing/2014/main" id="{311426C7-0B24-473A-A201-BC44B64BAAA6}"/>
                  </a:ext>
                </a:extLst>
              </p:cNvPr>
              <p:cNvPicPr/>
              <p:nvPr/>
            </p:nvPicPr>
            <p:blipFill>
              <a:blip r:embed="rId5"/>
              <a:stretch>
                <a:fillRect/>
              </a:stretch>
            </p:blipFill>
            <p:spPr>
              <a:xfrm>
                <a:off x="9333261" y="3515562"/>
                <a:ext cx="18000" cy="18000"/>
              </a:xfrm>
              <a:prstGeom prst="rect">
                <a:avLst/>
              </a:prstGeom>
            </p:spPr>
          </p:pic>
        </mc:Fallback>
      </mc:AlternateContent>
      <p:sp>
        <p:nvSpPr>
          <p:cNvPr id="9" name="Title 1">
            <a:extLst>
              <a:ext uri="{FF2B5EF4-FFF2-40B4-BE49-F238E27FC236}">
                <a16:creationId xmlns:a16="http://schemas.microsoft.com/office/drawing/2014/main" id="{7EDD9EFA-8486-445C-8F82-144395FF2EAA}"/>
              </a:ext>
            </a:extLst>
          </p:cNvPr>
          <p:cNvSpPr>
            <a:spLocks noGrp="1"/>
          </p:cNvSpPr>
          <p:nvPr>
            <p:ph type="title"/>
          </p:nvPr>
        </p:nvSpPr>
        <p:spPr>
          <a:xfrm>
            <a:off x="665922" y="428325"/>
            <a:ext cx="10515600" cy="1325563"/>
          </a:xfrm>
        </p:spPr>
        <p:txBody>
          <a:bodyPr>
            <a:normAutofit/>
          </a:bodyPr>
          <a:lstStyle/>
          <a:p>
            <a:r>
              <a:rPr lang="en-US" sz="2800" b="1" dirty="0">
                <a:effectLst>
                  <a:outerShdw blurRad="38100" dist="38100" dir="2700000" algn="tl">
                    <a:srgbClr val="000000">
                      <a:alpha val="43137"/>
                    </a:srgbClr>
                  </a:outerShdw>
                </a:effectLst>
              </a:rPr>
              <a:t>Center of Gravity Calculation</a:t>
            </a:r>
          </a:p>
        </p:txBody>
      </p:sp>
    </p:spTree>
    <p:extLst>
      <p:ext uri="{BB962C8B-B14F-4D97-AF65-F5344CB8AC3E}">
        <p14:creationId xmlns:p14="http://schemas.microsoft.com/office/powerpoint/2010/main" val="119710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3706" y="1973077"/>
            <a:ext cx="10641106" cy="2862322"/>
          </a:xfrm>
          <a:prstGeom prst="rect">
            <a:avLst/>
          </a:prstGeom>
        </p:spPr>
        <p:txBody>
          <a:bodyPr wrap="square">
            <a:spAutoFit/>
          </a:bodyPr>
          <a:lstStyle/>
          <a:p>
            <a:r>
              <a:rPr lang="en-US" sz="3600" dirty="0"/>
              <a:t>In order to achieve this, we are going to deal with our project into three parts as below,</a:t>
            </a:r>
          </a:p>
          <a:p>
            <a:pPr marL="914400" indent="-514350">
              <a:buFont typeface="+mj-lt"/>
              <a:buAutoNum type="arabicPeriod"/>
            </a:pPr>
            <a:r>
              <a:rPr lang="en-US" sz="3600" dirty="0"/>
              <a:t>Customer order management system</a:t>
            </a:r>
          </a:p>
          <a:p>
            <a:pPr marL="914400" indent="-514350">
              <a:buFont typeface="+mj-lt"/>
              <a:buAutoNum type="arabicPeriod"/>
            </a:pPr>
            <a:r>
              <a:rPr lang="en-US" sz="3600" dirty="0"/>
              <a:t>External vision based path planning</a:t>
            </a:r>
          </a:p>
          <a:p>
            <a:pPr marL="914400" indent="-514350">
              <a:buFont typeface="+mj-lt"/>
              <a:buAutoNum type="arabicPeriod"/>
            </a:pPr>
            <a:r>
              <a:rPr lang="en-US" sz="3600" dirty="0"/>
              <a:t>Robot’s hardware and control system</a:t>
            </a:r>
          </a:p>
        </p:txBody>
      </p:sp>
      <p:sp>
        <p:nvSpPr>
          <p:cNvPr id="5" name="Slide Number Placeholder 4"/>
          <p:cNvSpPr>
            <a:spLocks noGrp="1"/>
          </p:cNvSpPr>
          <p:nvPr>
            <p:ph type="sldNum" sz="quarter" idx="12"/>
          </p:nvPr>
        </p:nvSpPr>
        <p:spPr/>
        <p:txBody>
          <a:bodyPr/>
          <a:lstStyle/>
          <a:p>
            <a:fld id="{6AB61D65-967F-4347-AAD4-2B74EAD2042A}" type="slidenum">
              <a:rPr lang="en-US" smtClean="0"/>
              <a:t>5</a:t>
            </a:fld>
            <a:endParaRPr lang="en-US"/>
          </a:p>
        </p:txBody>
      </p:sp>
      <p:sp>
        <p:nvSpPr>
          <p:cNvPr id="7" name="Title 1">
            <a:extLst>
              <a:ext uri="{FF2B5EF4-FFF2-40B4-BE49-F238E27FC236}">
                <a16:creationId xmlns:a16="http://schemas.microsoft.com/office/drawing/2014/main" id="{3BB588EA-7338-4511-98D3-53C19A356BD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ea typeface="Adobe Gothic Std B" panose="020B0800000000000000" pitchFamily="34" charset="-128"/>
              </a:rPr>
              <a:t>Methodology</a:t>
            </a:r>
            <a:endParaRPr lang="en-US" dirty="0">
              <a:latin typeface="+mn-lt"/>
            </a:endParaRPr>
          </a:p>
        </p:txBody>
      </p:sp>
    </p:spTree>
    <p:extLst>
      <p:ext uri="{BB962C8B-B14F-4D97-AF65-F5344CB8AC3E}">
        <p14:creationId xmlns:p14="http://schemas.microsoft.com/office/powerpoint/2010/main" val="2797521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B7F2-5DE0-4AA2-8052-3AEC823DCF49}"/>
              </a:ext>
            </a:extLst>
          </p:cNvPr>
          <p:cNvSpPr>
            <a:spLocks noGrp="1"/>
          </p:cNvSpPr>
          <p:nvPr>
            <p:ph type="title"/>
          </p:nvPr>
        </p:nvSpPr>
        <p:spPr/>
        <p:txBody>
          <a:bodyPr>
            <a:normAutofit/>
          </a:bodyPr>
          <a:lstStyle/>
          <a:p>
            <a:pPr lvl="0"/>
            <a:r>
              <a:rPr lang="en-US" sz="2800" b="1" dirty="0">
                <a:effectLst>
                  <a:outerShdw blurRad="38100" dist="38100" dir="2700000" algn="tl">
                    <a:srgbClr val="000000">
                      <a:alpha val="43137"/>
                    </a:srgbClr>
                  </a:outerShdw>
                </a:effectLst>
              </a:rPr>
              <a:t>Calculation</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turning</a:t>
            </a:r>
            <a:r>
              <a:rPr lang="en-US" sz="2800" dirty="0"/>
              <a:t> </a:t>
            </a:r>
            <a:r>
              <a:rPr lang="en-US" sz="2800" b="1" dirty="0">
                <a:effectLst>
                  <a:outerShdw blurRad="38100" dist="38100" dir="2700000" algn="tl">
                    <a:srgbClr val="000000">
                      <a:alpha val="43137"/>
                    </a:srgbClr>
                  </a:outerShdw>
                </a:effectLst>
              </a:rPr>
              <a:t>angle</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the</a:t>
            </a:r>
            <a:r>
              <a:rPr lang="en-US" sz="2800" dirty="0"/>
              <a:t> </a:t>
            </a:r>
            <a:r>
              <a:rPr lang="en-US" sz="2800" b="1" dirty="0">
                <a:effectLst>
                  <a:outerShdw blurRad="38100" dist="38100" dir="2700000" algn="tl">
                    <a:srgbClr val="000000">
                      <a:alpha val="43137"/>
                    </a:srgbClr>
                  </a:outerShdw>
                </a:effectLst>
              </a:rPr>
              <a:t>robot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0E387-33E9-4C8B-9BF8-64C41CE2E6DD}"/>
                  </a:ext>
                </a:extLst>
              </p:cNvPr>
              <p:cNvSpPr>
                <a:spLocks noGrp="1"/>
              </p:cNvSpPr>
              <p:nvPr>
                <p:ph idx="1"/>
              </p:nvPr>
            </p:nvSpPr>
            <p:spPr/>
            <p:txBody>
              <a:bodyPr/>
              <a:lstStyle/>
              <a:p>
                <a:r>
                  <a:rPr lang="en-US" sz="1800" dirty="0"/>
                  <a:t>Using the following equation, the angle of rotation of the robot is calculated. Based on which we will rotate the motors to turn the robot to be straight to the next coordinate.</a:t>
                </a:r>
                <a:endParaRPr lang="en-US" sz="1800" i="1" dirty="0"/>
              </a:p>
              <a:p>
                <a:pPr marL="0" indent="0">
                  <a:buNone/>
                </a:pPr>
                <a:endParaRPr lang="en-US" sz="2000" i="1" dirty="0"/>
              </a:p>
              <a:p>
                <a:pPr marL="0" indent="0">
                  <a:buNone/>
                </a:pPr>
                <a:r>
                  <a:rPr lang="en-US" sz="2000" i="1" dirty="0"/>
                  <a:t>function </a:t>
                </a:r>
                <a:r>
                  <a:rPr lang="en-US" sz="2000" dirty="0" err="1"/>
                  <a:t>calculate_Angle</a:t>
                </a:r>
                <a:r>
                  <a:rPr lang="en-US" sz="2000" dirty="0"/>
                  <a:t>(x0,y0,x1,y1){ 	</a:t>
                </a:r>
              </a:p>
              <a:p>
                <a:pPr marL="0" indent="0">
                  <a:buNone/>
                </a:pPr>
                <a:r>
                  <a:rPr lang="en-US" sz="2000" dirty="0"/>
                  <a:t>	</a:t>
                </a:r>
                <a:r>
                  <a:rPr lang="en-US" sz="2000" dirty="0" err="1"/>
                  <a:t>Robot_rotation_angle</a:t>
                </a:r>
                <a:r>
                  <a:rPr lang="en-US" sz="2000" dirty="0"/>
                  <a:t> </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𝑡𝑎𝑛</m:t>
                        </m:r>
                      </m:e>
                      <m:sup>
                        <m:r>
                          <a:rPr lang="en-US" sz="2000" i="1">
                            <a:latin typeface="Cambria Math" panose="02040503050406030204" pitchFamily="18" charset="0"/>
                          </a:rPr>
                          <m:t>−1</m:t>
                        </m:r>
                      </m:sup>
                    </m:sSup>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e>
                        </m:d>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0</m:t>
                                </m:r>
                              </m:sub>
                            </m:sSub>
                          </m:e>
                        </m:d>
                      </m:den>
                    </m:f>
                  </m:oMath>
                </a14:m>
                <a:endParaRPr lang="en-US" sz="2000" dirty="0"/>
              </a:p>
              <a:p>
                <a:pPr marL="0" indent="0">
                  <a:buNone/>
                </a:pPr>
                <a:r>
                  <a:rPr lang="en-US" sz="2000" i="1" dirty="0"/>
                  <a:t>	return </a:t>
                </a:r>
                <a:r>
                  <a:rPr lang="en-US" sz="2000" dirty="0" err="1"/>
                  <a:t>robot_rotation_angle</a:t>
                </a:r>
                <a:r>
                  <a:rPr lang="en-US" sz="2000" dirty="0"/>
                  <a:t>;</a:t>
                </a:r>
              </a:p>
              <a:p>
                <a:pPr marL="0" indent="0">
                  <a:buNone/>
                </a:pPr>
                <a:r>
                  <a:rPr lang="en-US" sz="2000" dirty="0"/>
                  <a:t>}</a:t>
                </a:r>
              </a:p>
              <a:p>
                <a:pPr lvl="0"/>
                <a:endParaRPr lang="en-US" dirty="0"/>
              </a:p>
              <a:p>
                <a:pPr lvl="1"/>
                <a:endParaRPr lang="en-US" dirty="0"/>
              </a:p>
              <a:p>
                <a:pPr lvl="0"/>
                <a:endParaRPr lang="en-US" dirty="0"/>
              </a:p>
            </p:txBody>
          </p:sp>
        </mc:Choice>
        <mc:Fallback xmlns="">
          <p:sp>
            <p:nvSpPr>
              <p:cNvPr id="3" name="Content Placeholder 2">
                <a:extLst>
                  <a:ext uri="{FF2B5EF4-FFF2-40B4-BE49-F238E27FC236}">
                    <a16:creationId xmlns:a16="http://schemas.microsoft.com/office/drawing/2014/main" id="{D730E387-33E9-4C8B-9BF8-64C41CE2E6DD}"/>
                  </a:ext>
                </a:extLst>
              </p:cNvPr>
              <p:cNvSpPr>
                <a:spLocks noGrp="1" noRot="1" noChangeAspect="1" noMove="1" noResize="1" noEditPoints="1" noAdjustHandles="1" noChangeArrowheads="1" noChangeShapeType="1" noTextEdit="1"/>
              </p:cNvSpPr>
              <p:nvPr>
                <p:ph idx="1"/>
              </p:nvPr>
            </p:nvSpPr>
            <p:spPr>
              <a:blipFill>
                <a:blip r:embed="rId2"/>
                <a:stretch>
                  <a:fillRect l="-638" t="-1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5B49B0-78E6-4894-A44C-BC4885693A84}"/>
              </a:ext>
            </a:extLst>
          </p:cNvPr>
          <p:cNvSpPr>
            <a:spLocks noGrp="1"/>
          </p:cNvSpPr>
          <p:nvPr>
            <p:ph type="sldNum" sz="quarter" idx="12"/>
          </p:nvPr>
        </p:nvSpPr>
        <p:spPr/>
        <p:txBody>
          <a:bodyPr/>
          <a:lstStyle/>
          <a:p>
            <a:fld id="{BBEA8A14-C905-4F87-85C6-6D1DC8760D70}" type="slidenum">
              <a:rPr lang="en-US" smtClean="0"/>
              <a:t>50</a:t>
            </a:fld>
            <a:endParaRPr lang="en-US"/>
          </a:p>
        </p:txBody>
      </p:sp>
      <p:pic>
        <p:nvPicPr>
          <p:cNvPr id="5" name="image15.png">
            <a:extLst>
              <a:ext uri="{FF2B5EF4-FFF2-40B4-BE49-F238E27FC236}">
                <a16:creationId xmlns:a16="http://schemas.microsoft.com/office/drawing/2014/main" id="{F0702520-D9D7-4C56-97E7-9F58E95D6F79}"/>
              </a:ext>
            </a:extLst>
          </p:cNvPr>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6602730" y="3357154"/>
            <a:ext cx="4015740" cy="2720658"/>
          </a:xfrm>
          <a:prstGeom prst="rect">
            <a:avLst/>
          </a:prstGeom>
          <a:ln/>
        </p:spPr>
      </p:pic>
    </p:spTree>
    <p:extLst>
      <p:ext uri="{BB962C8B-B14F-4D97-AF65-F5344CB8AC3E}">
        <p14:creationId xmlns:p14="http://schemas.microsoft.com/office/powerpoint/2010/main" val="14819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C75B-E348-4405-A22E-43DE11CFD3C6}"/>
              </a:ext>
            </a:extLst>
          </p:cNvPr>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rPr>
              <a:t>Wheel</a:t>
            </a:r>
            <a:r>
              <a:rPr lang="en-US" sz="2800" dirty="0"/>
              <a:t> </a:t>
            </a:r>
            <a:r>
              <a:rPr lang="en-US" sz="2800" b="1" dirty="0">
                <a:effectLst>
                  <a:outerShdw blurRad="38100" dist="38100" dir="2700000" algn="tl">
                    <a:srgbClr val="000000">
                      <a:alpha val="43137"/>
                    </a:srgbClr>
                  </a:outerShdw>
                </a:effectLst>
              </a:rPr>
              <a:t>rotation</a:t>
            </a:r>
            <a:r>
              <a:rPr lang="en-US" sz="2800" dirty="0"/>
              <a:t> </a:t>
            </a:r>
            <a:r>
              <a:rPr lang="en-US" sz="2800" b="1" dirty="0">
                <a:effectLst>
                  <a:outerShdw blurRad="38100" dist="38100" dir="2700000" algn="tl">
                    <a:srgbClr val="000000">
                      <a:alpha val="43137"/>
                    </a:srgbClr>
                  </a:outerShdw>
                </a:effectLst>
              </a:rPr>
              <a:t>angle</a:t>
            </a:r>
            <a:r>
              <a:rPr lang="en-US" sz="2800" dirty="0"/>
              <a:t> </a:t>
            </a:r>
            <a:r>
              <a:rPr lang="en-US" sz="2800" b="1" dirty="0">
                <a:effectLst>
                  <a:outerShdw blurRad="38100" dist="38100" dir="2700000" algn="tl">
                    <a:srgbClr val="000000">
                      <a:alpha val="43137"/>
                    </a:srgbClr>
                  </a:outerShdw>
                </a:effectLst>
              </a:rPr>
              <a:t>calculation</a:t>
            </a:r>
            <a:endParaRPr lang="en-US" sz="2800" dirty="0"/>
          </a:p>
        </p:txBody>
      </p:sp>
      <p:sp>
        <p:nvSpPr>
          <p:cNvPr id="3" name="Content Placeholder 2">
            <a:extLst>
              <a:ext uri="{FF2B5EF4-FFF2-40B4-BE49-F238E27FC236}">
                <a16:creationId xmlns:a16="http://schemas.microsoft.com/office/drawing/2014/main" id="{FEC05B02-0002-483D-8748-2ED96B9A8D7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B3E40C9-E733-4F5D-8B6A-31E0A89744C9}"/>
              </a:ext>
            </a:extLst>
          </p:cNvPr>
          <p:cNvSpPr>
            <a:spLocks noGrp="1"/>
          </p:cNvSpPr>
          <p:nvPr>
            <p:ph type="sldNum" sz="quarter" idx="12"/>
          </p:nvPr>
        </p:nvSpPr>
        <p:spPr/>
        <p:txBody>
          <a:bodyPr/>
          <a:lstStyle/>
          <a:p>
            <a:fld id="{BBEA8A14-C905-4F87-85C6-6D1DC8760D70}" type="slidenum">
              <a:rPr lang="en-US" smtClean="0"/>
              <a:t>51</a:t>
            </a:fld>
            <a:endParaRPr lang="en-US"/>
          </a:p>
        </p:txBody>
      </p:sp>
      <p:pic>
        <p:nvPicPr>
          <p:cNvPr id="5" name="image9.png">
            <a:extLst>
              <a:ext uri="{FF2B5EF4-FFF2-40B4-BE49-F238E27FC236}">
                <a16:creationId xmlns:a16="http://schemas.microsoft.com/office/drawing/2014/main" id="{1426D694-3625-420A-AA0C-8FD54726259D}"/>
              </a:ext>
            </a:extLst>
          </p:cNvPr>
          <p:cNvPicPr/>
          <p:nvPr/>
        </p:nvPicPr>
        <p:blipFill>
          <a:blip r:embed="rId2"/>
          <a:srcRect/>
          <a:stretch>
            <a:fillRect/>
          </a:stretch>
        </p:blipFill>
        <p:spPr>
          <a:xfrm>
            <a:off x="8248650" y="3784368"/>
            <a:ext cx="2715169" cy="1785164"/>
          </a:xfrm>
          <a:prstGeom prst="rect">
            <a:avLst/>
          </a:prstGeom>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3CDDE0-124B-4407-AD51-8A5D2037F906}"/>
                  </a:ext>
                </a:extLst>
              </p:cNvPr>
              <p:cNvSpPr/>
              <p:nvPr/>
            </p:nvSpPr>
            <p:spPr>
              <a:xfrm>
                <a:off x="1159748" y="2551471"/>
                <a:ext cx="2730940" cy="732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𝜔</m:t>
                      </m:r>
                      <m:r>
                        <a:rPr lang="en-US" sz="2000" i="0">
                          <a:latin typeface="Cambria Math" panose="02040503050406030204" pitchFamily="18" charset="0"/>
                        </a:rPr>
                        <m:t>=</m:t>
                      </m:r>
                      <m:f>
                        <m:fPr>
                          <m:ctrlPr>
                            <a:rPr lang="en-US" sz="2000" i="1">
                              <a:latin typeface="Cambria Math" panose="02040503050406030204" pitchFamily="18" charset="0"/>
                            </a:rPr>
                          </m:ctrlPr>
                        </m:fPr>
                        <m:num>
                          <m:d>
                            <m:dPr>
                              <m:beg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𝑟𝑖𝑔h𝑡</m:t>
                                  </m:r>
                                </m:sub>
                              </m:sSub>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𝑙𝑒𝑓𝑡</m:t>
                                  </m:r>
                                </m:sub>
                              </m:sSub>
                            </m:e>
                          </m:d>
                        </m:num>
                        <m:den>
                          <m:r>
                            <a:rPr lang="en-US" sz="2000" i="1">
                              <a:latin typeface="Cambria Math" panose="02040503050406030204" pitchFamily="18" charset="0"/>
                            </a:rPr>
                            <m:t>𝐿</m:t>
                          </m:r>
                        </m:den>
                      </m:f>
                    </m:oMath>
                  </m:oMathPara>
                </a14:m>
                <a:endParaRPr lang="en-US" sz="2000" dirty="0"/>
              </a:p>
            </p:txBody>
          </p:sp>
        </mc:Choice>
        <mc:Fallback xmlns="">
          <p:sp>
            <p:nvSpPr>
              <p:cNvPr id="6" name="Rectangle 5">
                <a:extLst>
                  <a:ext uri="{FF2B5EF4-FFF2-40B4-BE49-F238E27FC236}">
                    <a16:creationId xmlns:a16="http://schemas.microsoft.com/office/drawing/2014/main" id="{B13CDDE0-124B-4407-AD51-8A5D2037F906}"/>
                  </a:ext>
                </a:extLst>
              </p:cNvPr>
              <p:cNvSpPr>
                <a:spLocks noRot="1" noChangeAspect="1" noMove="1" noResize="1" noEditPoints="1" noAdjustHandles="1" noChangeArrowheads="1" noChangeShapeType="1" noTextEdit="1"/>
              </p:cNvSpPr>
              <p:nvPr/>
            </p:nvSpPr>
            <p:spPr>
              <a:xfrm>
                <a:off x="1159748" y="2551471"/>
                <a:ext cx="2730940" cy="7329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A1B0436-4765-4C09-BB3F-13A4B1D83273}"/>
                  </a:ext>
                </a:extLst>
              </p:cNvPr>
              <p:cNvSpPr/>
              <p:nvPr/>
            </p:nvSpPr>
            <p:spPr>
              <a:xfrm>
                <a:off x="4393725" y="2623417"/>
                <a:ext cx="2589683" cy="732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𝜃</m:t>
                      </m:r>
                      <m:r>
                        <a:rPr lang="en-US" sz="2000" i="0">
                          <a:latin typeface="Cambria Math" panose="02040503050406030204" pitchFamily="18" charset="0"/>
                        </a:rPr>
                        <m:t>=</m:t>
                      </m:r>
                      <m:f>
                        <m:fPr>
                          <m:ctrlPr>
                            <a:rPr lang="en-US" sz="2000" i="1">
                              <a:latin typeface="Cambria Math" panose="02040503050406030204" pitchFamily="18" charset="0"/>
                            </a:rPr>
                          </m:ctrlPr>
                        </m:fPr>
                        <m:num>
                          <m:d>
                            <m:dPr>
                              <m:beg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𝑟𝑖𝑔h𝑡</m:t>
                                  </m:r>
                                </m:sub>
                              </m:sSub>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𝑙𝑒𝑓𝑡</m:t>
                                  </m:r>
                                </m:sub>
                              </m:sSub>
                            </m:e>
                          </m:d>
                        </m:num>
                        <m:den>
                          <m:r>
                            <a:rPr lang="en-US" sz="2000" i="1">
                              <a:latin typeface="Cambria Math" panose="02040503050406030204" pitchFamily="18" charset="0"/>
                            </a:rPr>
                            <m:t>𝐿</m:t>
                          </m:r>
                        </m:den>
                      </m:f>
                    </m:oMath>
                  </m:oMathPara>
                </a14:m>
                <a:endParaRPr lang="en-US" sz="2000" dirty="0"/>
              </a:p>
            </p:txBody>
          </p:sp>
        </mc:Choice>
        <mc:Fallback xmlns="">
          <p:sp>
            <p:nvSpPr>
              <p:cNvPr id="7" name="Rectangle 6">
                <a:extLst>
                  <a:ext uri="{FF2B5EF4-FFF2-40B4-BE49-F238E27FC236}">
                    <a16:creationId xmlns:a16="http://schemas.microsoft.com/office/drawing/2014/main" id="{0A1B0436-4765-4C09-BB3F-13A4B1D83273}"/>
                  </a:ext>
                </a:extLst>
              </p:cNvPr>
              <p:cNvSpPr>
                <a:spLocks noRot="1" noChangeAspect="1" noMove="1" noResize="1" noEditPoints="1" noAdjustHandles="1" noChangeArrowheads="1" noChangeShapeType="1" noTextEdit="1"/>
              </p:cNvSpPr>
              <p:nvPr/>
            </p:nvSpPr>
            <p:spPr>
              <a:xfrm>
                <a:off x="4393725" y="2623417"/>
                <a:ext cx="2589683" cy="7329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AF66772-00DD-45E0-A49C-83EB4274BD61}"/>
                  </a:ext>
                </a:extLst>
              </p:cNvPr>
              <p:cNvSpPr/>
              <p:nvPr/>
            </p:nvSpPr>
            <p:spPr>
              <a:xfrm>
                <a:off x="7486446" y="2714400"/>
                <a:ext cx="2248308" cy="407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𝑤h𝑒𝑒𝑙</m:t>
                          </m:r>
                        </m:sub>
                      </m:sSub>
                      <m:r>
                        <a:rPr lang="en-US" sz="2000" i="0">
                          <a:latin typeface="Cambria Math" panose="02040503050406030204" pitchFamily="18" charset="0"/>
                        </a:rPr>
                        <m:t> =</m:t>
                      </m:r>
                      <m:sSup>
                        <m:sSupPr>
                          <m:ctrlPr>
                            <a:rPr lang="en-US" sz="2000" i="1">
                              <a:latin typeface="Cambria Math" panose="02040503050406030204" pitchFamily="18" charset="0"/>
                            </a:rPr>
                          </m:ctrlPr>
                        </m:sSupPr>
                        <m:e>
                          <m:r>
                            <a:rPr lang="en-US" sz="2000" i="0">
                              <a:latin typeface="Cambria Math" panose="02040503050406030204" pitchFamily="18" charset="0"/>
                            </a:rPr>
                            <m:t>1.8</m:t>
                          </m:r>
                        </m:e>
                        <m:sup>
                          <m:r>
                            <a:rPr lang="en-US" sz="2000" i="0">
                              <a:latin typeface="Cambria Math" panose="02040503050406030204" pitchFamily="18" charset="0"/>
                            </a:rPr>
                            <m:t>°</m:t>
                          </m:r>
                        </m:sup>
                      </m:sSup>
                      <m:r>
                        <a:rPr lang="en-US" sz="2000" i="0">
                          <a:latin typeface="Cambria Math" panose="02040503050406030204" pitchFamily="18" charset="0"/>
                        </a:rPr>
                        <m:t> ×</m:t>
                      </m:r>
                      <m:r>
                        <a:rPr lang="en-US" sz="2000" i="1">
                          <a:latin typeface="Cambria Math" panose="02040503050406030204" pitchFamily="18" charset="0"/>
                        </a:rPr>
                        <m:t>𝑛</m:t>
                      </m:r>
                    </m:oMath>
                  </m:oMathPara>
                </a14:m>
                <a:endParaRPr lang="en-US" sz="2000" dirty="0"/>
              </a:p>
            </p:txBody>
          </p:sp>
        </mc:Choice>
        <mc:Fallback xmlns="">
          <p:sp>
            <p:nvSpPr>
              <p:cNvPr id="8" name="Rectangle 7">
                <a:extLst>
                  <a:ext uri="{FF2B5EF4-FFF2-40B4-BE49-F238E27FC236}">
                    <a16:creationId xmlns:a16="http://schemas.microsoft.com/office/drawing/2014/main" id="{AAF66772-00DD-45E0-A49C-83EB4274BD61}"/>
                  </a:ext>
                </a:extLst>
              </p:cNvPr>
              <p:cNvSpPr>
                <a:spLocks noRot="1" noChangeAspect="1" noMove="1" noResize="1" noEditPoints="1" noAdjustHandles="1" noChangeArrowheads="1" noChangeShapeType="1" noTextEdit="1"/>
              </p:cNvSpPr>
              <p:nvPr/>
            </p:nvSpPr>
            <p:spPr>
              <a:xfrm>
                <a:off x="7486446" y="2714400"/>
                <a:ext cx="2248308" cy="407099"/>
              </a:xfrm>
              <a:prstGeom prst="rect">
                <a:avLst/>
              </a:prstGeom>
              <a:blipFill>
                <a:blip r:embed="rId5"/>
                <a:stretch>
                  <a:fillRect b="-298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348816E-4B5E-44AF-8ECD-F78084A2586F}"/>
              </a:ext>
            </a:extLst>
          </p:cNvPr>
          <p:cNvSpPr/>
          <p:nvPr/>
        </p:nvSpPr>
        <p:spPr>
          <a:xfrm>
            <a:off x="1495424" y="3428320"/>
            <a:ext cx="7115176" cy="2350965"/>
          </a:xfrm>
          <a:prstGeom prst="rect">
            <a:avLst/>
          </a:prstGeom>
        </p:spPr>
        <p:txBody>
          <a:bodyPr wrap="square">
            <a:spAutoFit/>
          </a:bodyPr>
          <a:lstStyle/>
          <a:p>
            <a:pPr>
              <a:lnSpc>
                <a:spcPct val="150000"/>
              </a:lnSpc>
              <a:spcAft>
                <a:spcPts val="0"/>
              </a:spcAft>
            </a:pPr>
            <a:r>
              <a:rPr lang="en-US" sz="2000" i="1" dirty="0">
                <a:latin typeface="Calibri" panose="020F0502020204030204" pitchFamily="34" charset="0"/>
                <a:ea typeface="Arial" panose="020B0604020202020204" pitchFamily="34" charset="0"/>
              </a:rPr>
              <a:t>function </a:t>
            </a:r>
            <a:r>
              <a:rPr lang="en-US" sz="2000" dirty="0" err="1">
                <a:latin typeface="Calibri" panose="020F0502020204030204" pitchFamily="34" charset="0"/>
                <a:ea typeface="Arial" panose="020B0604020202020204" pitchFamily="34" charset="0"/>
              </a:rPr>
              <a:t>motor_steps_for_robot_rotation</a:t>
            </a:r>
            <a:r>
              <a:rPr lang="en-US" sz="2000" dirty="0">
                <a:latin typeface="Calibri" panose="020F0502020204030204" pitchFamily="34" charset="0"/>
                <a:ea typeface="Arial" panose="020B0604020202020204" pitchFamily="34" charset="0"/>
              </a:rPr>
              <a:t>(</a:t>
            </a:r>
            <a:r>
              <a:rPr lang="en-US" sz="2000" dirty="0" err="1">
                <a:latin typeface="Calibri" panose="020F0502020204030204" pitchFamily="34" charset="0"/>
                <a:ea typeface="Arial" panose="020B0604020202020204" pitchFamily="34" charset="0"/>
              </a:rPr>
              <a:t>robot_rotation_angle</a:t>
            </a:r>
            <a:r>
              <a:rPr lang="en-US" sz="2000" dirty="0">
                <a:latin typeface="Calibri" panose="020F0502020204030204" pitchFamily="34" charset="0"/>
                <a:ea typeface="Arial" panose="020B0604020202020204" pitchFamily="34" charset="0"/>
              </a:rPr>
              <a:t>){</a:t>
            </a:r>
            <a:endParaRPr lang="en-US" sz="2000" dirty="0">
              <a:latin typeface="Arial" panose="020B0604020202020204" pitchFamily="34" charset="0"/>
              <a:ea typeface="Arial" panose="020B0604020202020204" pitchFamily="34" charset="0"/>
            </a:endParaRPr>
          </a:p>
          <a:p>
            <a:pPr>
              <a:lnSpc>
                <a:spcPct val="150000"/>
              </a:lnSpc>
              <a:spcAft>
                <a:spcPts val="0"/>
              </a:spcAft>
            </a:pPr>
            <a:r>
              <a:rPr lang="en-US" sz="2000" dirty="0">
                <a:latin typeface="Calibri" panose="020F0502020204030204" pitchFamily="34" charset="0"/>
                <a:ea typeface="Arial" panose="020B0604020202020204" pitchFamily="34" charset="0"/>
              </a:rPr>
              <a:t>	</a:t>
            </a:r>
            <a:r>
              <a:rPr lang="en-US" sz="2000" dirty="0" err="1">
                <a:latin typeface="Calibri" panose="020F0502020204030204" pitchFamily="34" charset="0"/>
                <a:ea typeface="Arial" panose="020B0604020202020204" pitchFamily="34" charset="0"/>
              </a:rPr>
              <a:t>Left_motor_steps</a:t>
            </a:r>
            <a:r>
              <a:rPr lang="en-US" sz="2000" dirty="0">
                <a:latin typeface="Calibri" panose="020F0502020204030204" pitchFamily="34" charset="0"/>
                <a:ea typeface="Arial" panose="020B0604020202020204" pitchFamily="34" charset="0"/>
              </a:rPr>
              <a:t> = L * </a:t>
            </a:r>
            <a:r>
              <a:rPr lang="en-US" sz="2000" dirty="0" err="1">
                <a:latin typeface="Calibri" panose="020F0502020204030204" pitchFamily="34" charset="0"/>
                <a:ea typeface="Arial" panose="020B0604020202020204" pitchFamily="34" charset="0"/>
              </a:rPr>
              <a:t>robot_rotation_angle</a:t>
            </a:r>
            <a:r>
              <a:rPr lang="en-US" sz="2000" dirty="0">
                <a:latin typeface="Calibri" panose="020F0502020204030204" pitchFamily="34" charset="0"/>
                <a:ea typeface="Arial" panose="020B0604020202020204" pitchFamily="34" charset="0"/>
              </a:rPr>
              <a:t> / (3.6*r)</a:t>
            </a:r>
            <a:endParaRPr lang="en-US" sz="2000" dirty="0">
              <a:latin typeface="Arial" panose="020B0604020202020204" pitchFamily="34" charset="0"/>
              <a:ea typeface="Arial" panose="020B0604020202020204" pitchFamily="34" charset="0"/>
            </a:endParaRPr>
          </a:p>
          <a:p>
            <a:pPr indent="457200">
              <a:lnSpc>
                <a:spcPct val="150000"/>
              </a:lnSpc>
              <a:spcAft>
                <a:spcPts val="0"/>
              </a:spcAft>
            </a:pPr>
            <a:r>
              <a:rPr lang="en-US" sz="2000" dirty="0">
                <a:latin typeface="Calibri" panose="020F0502020204030204" pitchFamily="34" charset="0"/>
                <a:ea typeface="Arial" panose="020B0604020202020204" pitchFamily="34" charset="0"/>
              </a:rPr>
              <a:t>        </a:t>
            </a:r>
            <a:r>
              <a:rPr lang="en-US" sz="2000" dirty="0" err="1">
                <a:latin typeface="Calibri" panose="020F0502020204030204" pitchFamily="34" charset="0"/>
                <a:ea typeface="Arial" panose="020B0604020202020204" pitchFamily="34" charset="0"/>
              </a:rPr>
              <a:t>Right_motor_steps</a:t>
            </a:r>
            <a:r>
              <a:rPr lang="en-US" sz="2000" dirty="0">
                <a:latin typeface="Calibri" panose="020F0502020204030204" pitchFamily="34" charset="0"/>
                <a:ea typeface="Arial" panose="020B0604020202020204" pitchFamily="34" charset="0"/>
              </a:rPr>
              <a:t> = - </a:t>
            </a:r>
            <a:r>
              <a:rPr lang="en-US" sz="2000" dirty="0" err="1">
                <a:latin typeface="Calibri" panose="020F0502020204030204" pitchFamily="34" charset="0"/>
                <a:ea typeface="Arial" panose="020B0604020202020204" pitchFamily="34" charset="0"/>
              </a:rPr>
              <a:t>left_motor_steps</a:t>
            </a:r>
            <a:endParaRPr lang="en-US" sz="2000" dirty="0">
              <a:latin typeface="Arial" panose="020B0604020202020204" pitchFamily="34" charset="0"/>
              <a:ea typeface="Arial" panose="020B0604020202020204" pitchFamily="34" charset="0"/>
            </a:endParaRPr>
          </a:p>
          <a:p>
            <a:pPr indent="457200">
              <a:lnSpc>
                <a:spcPct val="150000"/>
              </a:lnSpc>
              <a:spcAft>
                <a:spcPts val="0"/>
              </a:spcAft>
            </a:pPr>
            <a:r>
              <a:rPr lang="en-US" sz="2000" i="1" dirty="0">
                <a:latin typeface="Calibri" panose="020F0502020204030204" pitchFamily="34" charset="0"/>
                <a:ea typeface="Arial" panose="020B0604020202020204" pitchFamily="34" charset="0"/>
              </a:rPr>
              <a:t>        return </a:t>
            </a:r>
            <a:r>
              <a:rPr lang="en-US" sz="2000" dirty="0" err="1">
                <a:latin typeface="Calibri" panose="020F0502020204030204" pitchFamily="34" charset="0"/>
                <a:ea typeface="Arial" panose="020B0604020202020204" pitchFamily="34" charset="0"/>
              </a:rPr>
              <a:t>right_motor_steps</a:t>
            </a:r>
            <a:r>
              <a:rPr lang="en-US" sz="2000" dirty="0">
                <a:latin typeface="Calibri" panose="020F0502020204030204" pitchFamily="34" charset="0"/>
                <a:ea typeface="Arial" panose="020B0604020202020204" pitchFamily="34" charset="0"/>
              </a:rPr>
              <a:t>, </a:t>
            </a:r>
            <a:r>
              <a:rPr lang="en-US" sz="2000" dirty="0" err="1">
                <a:latin typeface="Calibri" panose="020F0502020204030204" pitchFamily="34" charset="0"/>
                <a:ea typeface="Arial" panose="020B0604020202020204" pitchFamily="34" charset="0"/>
              </a:rPr>
              <a:t>left_motor_steps</a:t>
            </a:r>
            <a:r>
              <a:rPr lang="en-US" sz="2000" dirty="0">
                <a:latin typeface="Calibri" panose="020F0502020204030204" pitchFamily="34" charset="0"/>
                <a:ea typeface="Arial" panose="020B0604020202020204" pitchFamily="34" charset="0"/>
              </a:rPr>
              <a:t>;</a:t>
            </a:r>
            <a:endParaRPr lang="en-US" sz="2000" dirty="0">
              <a:latin typeface="Arial" panose="020B0604020202020204" pitchFamily="34" charset="0"/>
              <a:ea typeface="Arial" panose="020B0604020202020204" pitchFamily="34" charset="0"/>
            </a:endParaRPr>
          </a:p>
          <a:p>
            <a:pPr>
              <a:lnSpc>
                <a:spcPct val="150000"/>
              </a:lnSpc>
              <a:spcAft>
                <a:spcPts val="0"/>
              </a:spcAft>
            </a:pPr>
            <a:r>
              <a:rPr lang="en-US" sz="2000" dirty="0">
                <a:latin typeface="Calibri" panose="020F0502020204030204" pitchFamily="34" charset="0"/>
                <a:ea typeface="Arial" panose="020B0604020202020204" pitchFamily="34" charset="0"/>
              </a:rPr>
              <a:t>}</a:t>
            </a:r>
            <a:endParaRPr lang="en-US" sz="2000"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25897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44A2-4768-4B7D-9911-D9DA0584B87E}"/>
              </a:ext>
            </a:extLst>
          </p:cNvPr>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rPr>
              <a:t>Calculation</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straight-line</a:t>
            </a:r>
            <a:r>
              <a:rPr lang="en-US" sz="2800" dirty="0"/>
              <a:t> </a:t>
            </a:r>
            <a:r>
              <a:rPr lang="en-US" sz="2800" b="1" dirty="0">
                <a:effectLst>
                  <a:outerShdw blurRad="38100" dist="38100" dir="2700000" algn="tl">
                    <a:srgbClr val="000000">
                      <a:alpha val="43137"/>
                    </a:srgbClr>
                  </a:outerShdw>
                </a:effectLst>
              </a:rPr>
              <a:t>travel</a:t>
            </a:r>
            <a:r>
              <a:rPr lang="en-US" sz="2800" dirty="0"/>
              <a:t> </a:t>
            </a:r>
            <a:r>
              <a:rPr lang="en-US" sz="2800" b="1" dirty="0">
                <a:effectLst>
                  <a:outerShdw blurRad="38100" dist="38100" dir="2700000" algn="tl">
                    <a:srgbClr val="000000">
                      <a:alpha val="43137"/>
                    </a:srgbClr>
                  </a:outerShdw>
                </a:effectLst>
              </a:rPr>
              <a:t>distance</a:t>
            </a:r>
            <a:r>
              <a:rPr lang="en-US" sz="2800" dirty="0"/>
              <a:t> </a:t>
            </a:r>
            <a:r>
              <a:rPr lang="en-US" sz="2800" b="1" dirty="0">
                <a:effectLst>
                  <a:outerShdw blurRad="38100" dist="38100" dir="2700000" algn="tl">
                    <a:srgbClr val="000000">
                      <a:alpha val="43137"/>
                    </a:srgbClr>
                  </a:outerShdw>
                </a:effectLst>
              </a:rPr>
              <a:t>for</a:t>
            </a:r>
            <a:r>
              <a:rPr lang="en-US" sz="2800" dirty="0"/>
              <a:t> </a:t>
            </a:r>
            <a:r>
              <a:rPr lang="en-US" sz="2800" b="1" dirty="0">
                <a:effectLst>
                  <a:outerShdw blurRad="38100" dist="38100" dir="2700000" algn="tl">
                    <a:srgbClr val="000000">
                      <a:alpha val="43137"/>
                    </a:srgbClr>
                  </a:outerShdw>
                </a:effectLst>
              </a:rPr>
              <a:t>the</a:t>
            </a:r>
            <a:r>
              <a:rPr lang="en-US" sz="2800" dirty="0"/>
              <a:t> </a:t>
            </a:r>
            <a:r>
              <a:rPr lang="en-US" sz="2800" b="1" dirty="0">
                <a:effectLst>
                  <a:outerShdw blurRad="38100" dist="38100" dir="2700000" algn="tl">
                    <a:srgbClr val="000000">
                      <a:alpha val="43137"/>
                    </a:srgbClr>
                  </a:outerShdw>
                </a:effectLst>
              </a:rPr>
              <a:t>robot</a:t>
            </a:r>
            <a:endParaRPr lang="en-US" sz="2800" dirty="0"/>
          </a:p>
        </p:txBody>
      </p:sp>
      <p:sp>
        <p:nvSpPr>
          <p:cNvPr id="3" name="Content Placeholder 2">
            <a:extLst>
              <a:ext uri="{FF2B5EF4-FFF2-40B4-BE49-F238E27FC236}">
                <a16:creationId xmlns:a16="http://schemas.microsoft.com/office/drawing/2014/main" id="{0B817961-7017-4C6D-BE26-72D6A3BF55FA}"/>
              </a:ext>
            </a:extLst>
          </p:cNvPr>
          <p:cNvSpPr>
            <a:spLocks noGrp="1"/>
          </p:cNvSpPr>
          <p:nvPr>
            <p:ph idx="1"/>
          </p:nvPr>
        </p:nvSpPr>
        <p:spPr/>
        <p:txBody>
          <a:bodyPr/>
          <a:lstStyle/>
          <a:p>
            <a:r>
              <a:rPr lang="en-US" sz="2000" dirty="0"/>
              <a:t>Using the following function, the distance the robot needs to travel in straight in order to reach the next coordinate can be calculated. Based on which we will rotate the motors to drive the robot in straight until reaching the target coordinate.</a:t>
            </a:r>
          </a:p>
          <a:p>
            <a:endParaRPr lang="en-US" dirty="0"/>
          </a:p>
        </p:txBody>
      </p:sp>
      <p:sp>
        <p:nvSpPr>
          <p:cNvPr id="4" name="Slide Number Placeholder 3">
            <a:extLst>
              <a:ext uri="{FF2B5EF4-FFF2-40B4-BE49-F238E27FC236}">
                <a16:creationId xmlns:a16="http://schemas.microsoft.com/office/drawing/2014/main" id="{4BB9E0D4-3AC8-4778-9243-B7584481436C}"/>
              </a:ext>
            </a:extLst>
          </p:cNvPr>
          <p:cNvSpPr>
            <a:spLocks noGrp="1"/>
          </p:cNvSpPr>
          <p:nvPr>
            <p:ph type="sldNum" sz="quarter" idx="12"/>
          </p:nvPr>
        </p:nvSpPr>
        <p:spPr/>
        <p:txBody>
          <a:bodyPr/>
          <a:lstStyle/>
          <a:p>
            <a:fld id="{BBEA8A14-C905-4F87-85C6-6D1DC8760D70}" type="slidenum">
              <a:rPr lang="en-US" smtClean="0"/>
              <a:t>52</a:t>
            </a:fld>
            <a:endParaRPr lang="en-US"/>
          </a:p>
        </p:txBody>
      </p:sp>
      <p:pic>
        <p:nvPicPr>
          <p:cNvPr id="5" name="image10.jpg">
            <a:extLst>
              <a:ext uri="{FF2B5EF4-FFF2-40B4-BE49-F238E27FC236}">
                <a16:creationId xmlns:a16="http://schemas.microsoft.com/office/drawing/2014/main" id="{C06063D2-BFF6-4865-91CC-7244F85F43A6}"/>
              </a:ext>
            </a:extLst>
          </p:cNvPr>
          <p:cNvPicPr/>
          <p:nvPr/>
        </p:nvPicPr>
        <p:blipFill>
          <a:blip r:embed="rId2"/>
          <a:srcRect/>
          <a:stretch>
            <a:fillRect/>
          </a:stretch>
        </p:blipFill>
        <p:spPr>
          <a:xfrm>
            <a:off x="7589520" y="3995102"/>
            <a:ext cx="3252968" cy="2316798"/>
          </a:xfrm>
          <a:prstGeom prst="rect">
            <a:avLst/>
          </a:prstGeom>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AACE72-4F9D-4AAB-85C4-AF6E58591C9A}"/>
                  </a:ext>
                </a:extLst>
              </p:cNvPr>
              <p:cNvSpPr/>
              <p:nvPr/>
            </p:nvSpPr>
            <p:spPr>
              <a:xfrm>
                <a:off x="1528355" y="2681609"/>
                <a:ext cx="9993086" cy="1856277"/>
              </a:xfrm>
              <a:prstGeom prst="rect">
                <a:avLst/>
              </a:prstGeom>
            </p:spPr>
            <p:txBody>
              <a:bodyPr wrap="square">
                <a:spAutoFit/>
              </a:bodyPr>
              <a:lstStyle/>
              <a:p>
                <a:pPr>
                  <a:lnSpc>
                    <a:spcPct val="150000"/>
                  </a:lnSpc>
                  <a:spcAft>
                    <a:spcPts val="0"/>
                  </a:spcAft>
                </a:pPr>
                <a:r>
                  <a:rPr lang="en-US" sz="2000" i="1" dirty="0">
                    <a:latin typeface="Calibri" panose="020F0502020204030204" pitchFamily="34" charset="0"/>
                    <a:ea typeface="Arial" panose="020B0604020202020204" pitchFamily="34" charset="0"/>
                  </a:rPr>
                  <a:t>function </a:t>
                </a:r>
                <a:r>
                  <a:rPr lang="en-US" sz="2000" dirty="0">
                    <a:latin typeface="Calibri" panose="020F0502020204030204" pitchFamily="34" charset="0"/>
                    <a:ea typeface="Arial" panose="020B0604020202020204" pitchFamily="34" charset="0"/>
                  </a:rPr>
                  <a:t>calculate_distance(x0, y0, x1, y1){</a:t>
                </a:r>
                <a:endParaRPr lang="en-US" sz="2000" dirty="0">
                  <a:latin typeface="Arial" panose="020B0604020202020204" pitchFamily="34" charset="0"/>
                  <a:ea typeface="Arial" panose="020B0604020202020204" pitchFamily="34" charset="0"/>
                </a:endParaRPr>
              </a:p>
              <a:p>
                <a:pPr>
                  <a:lnSpc>
                    <a:spcPct val="115000"/>
                  </a:lnSpc>
                  <a:spcAft>
                    <a:spcPts val="0"/>
                  </a:spcAft>
                </a:pPr>
                <a:r>
                  <a:rPr lang="en-US" sz="2000" dirty="0">
                    <a:latin typeface="Calibri" panose="020F0502020204030204" pitchFamily="34" charset="0"/>
                    <a:ea typeface="Arial" panose="020B0604020202020204" pitchFamily="34" charset="0"/>
                  </a:rPr>
                  <a:t>	Calculate robot_straight_travel_distance = </a:t>
                </a:r>
                <a14:m>
                  <m:oMath xmlns:m="http://schemas.openxmlformats.org/officeDocument/2006/math">
                    <m:r>
                      <a:rPr lang="en-US" sz="2000" b="0" i="0" smtClean="0">
                        <a:latin typeface="Cambria Math" panose="02040503050406030204" pitchFamily="18" charset="0"/>
                        <a:ea typeface="Arial" panose="020B0604020202020204" pitchFamily="34" charset="0"/>
                      </a:rPr>
                      <m:t> </m:t>
                    </m:r>
                    <m:rad>
                      <m:radPr>
                        <m:degHide m:val="on"/>
                        <m:ctrlPr>
                          <a:rPr lang="en-US" sz="2000" i="1">
                            <a:latin typeface="Cambria Math" panose="02040503050406030204" pitchFamily="18" charset="0"/>
                            <a:ea typeface="Arial" panose="020B0604020202020204" pitchFamily="34" charset="0"/>
                          </a:rPr>
                        </m:ctrlPr>
                      </m:radPr>
                      <m:deg/>
                      <m:e>
                        <m:sSup>
                          <m:sSupPr>
                            <m:ctrlPr>
                              <a:rPr lang="en-US" sz="2000" i="1">
                                <a:latin typeface="Cambria Math" panose="02040503050406030204" pitchFamily="18" charset="0"/>
                                <a:ea typeface="Arial" panose="020B0604020202020204" pitchFamily="34" charset="0"/>
                              </a:rPr>
                            </m:ctrlPr>
                          </m:sSupPr>
                          <m:e>
                            <m:d>
                              <m:dPr>
                                <m:ctrlPr>
                                  <a:rPr lang="en-US" sz="2000" i="1">
                                    <a:latin typeface="Cambria Math" panose="02040503050406030204" pitchFamily="18" charset="0"/>
                                    <a:ea typeface="Arial" panose="020B0604020202020204" pitchFamily="34" charset="0"/>
                                  </a:rPr>
                                </m:ctrlPr>
                              </m:dPr>
                              <m:e>
                                <m:sSub>
                                  <m:sSubPr>
                                    <m:ctrlPr>
                                      <a:rPr lang="en-US" sz="2000" i="1">
                                        <a:latin typeface="Cambria Math" panose="02040503050406030204" pitchFamily="18" charset="0"/>
                                        <a:ea typeface="Arial" panose="020B0604020202020204" pitchFamily="34" charset="0"/>
                                      </a:rPr>
                                    </m:ctrlPr>
                                  </m:sSubPr>
                                  <m:e>
                                    <m:r>
                                      <a:rPr lang="en-US" sz="2000" i="1">
                                        <a:latin typeface="Cambria Math" panose="02040503050406030204" pitchFamily="18" charset="0"/>
                                        <a:ea typeface="Arial" panose="020B0604020202020204" pitchFamily="34" charset="0"/>
                                      </a:rPr>
                                      <m:t>𝑋</m:t>
                                    </m:r>
                                  </m:e>
                                  <m:sub>
                                    <m:r>
                                      <a:rPr lang="en-US" sz="2000" i="1">
                                        <a:latin typeface="Cambria Math" panose="02040503050406030204" pitchFamily="18" charset="0"/>
                                        <a:ea typeface="Arial" panose="020B0604020202020204" pitchFamily="34" charset="0"/>
                                      </a:rPr>
                                      <m:t>1</m:t>
                                    </m:r>
                                  </m:sub>
                                </m:sSub>
                                <m:r>
                                  <a:rPr lang="en-US" sz="2000" i="1">
                                    <a:latin typeface="Cambria Math" panose="02040503050406030204" pitchFamily="18" charset="0"/>
                                    <a:ea typeface="Arial" panose="020B0604020202020204" pitchFamily="34" charset="0"/>
                                  </a:rPr>
                                  <m:t>− </m:t>
                                </m:r>
                                <m:sSub>
                                  <m:sSubPr>
                                    <m:ctrlPr>
                                      <a:rPr lang="en-US" sz="2000" i="1">
                                        <a:latin typeface="Cambria Math" panose="02040503050406030204" pitchFamily="18" charset="0"/>
                                        <a:ea typeface="Arial" panose="020B0604020202020204" pitchFamily="34" charset="0"/>
                                      </a:rPr>
                                    </m:ctrlPr>
                                  </m:sSubPr>
                                  <m:e>
                                    <m:r>
                                      <a:rPr lang="en-US" sz="2000" i="1">
                                        <a:latin typeface="Cambria Math" panose="02040503050406030204" pitchFamily="18" charset="0"/>
                                        <a:ea typeface="Arial" panose="020B0604020202020204" pitchFamily="34" charset="0"/>
                                      </a:rPr>
                                      <m:t>𝑋</m:t>
                                    </m:r>
                                  </m:e>
                                  <m:sub>
                                    <m:r>
                                      <a:rPr lang="en-US" sz="2000" i="1">
                                        <a:latin typeface="Cambria Math" panose="02040503050406030204" pitchFamily="18" charset="0"/>
                                        <a:ea typeface="Arial" panose="020B0604020202020204" pitchFamily="34" charset="0"/>
                                      </a:rPr>
                                      <m:t>0</m:t>
                                    </m:r>
                                  </m:sub>
                                </m:sSub>
                              </m:e>
                            </m:d>
                          </m:e>
                          <m:sup>
                            <m:r>
                              <a:rPr lang="en-US" sz="2000" i="1">
                                <a:latin typeface="Cambria Math" panose="02040503050406030204" pitchFamily="18" charset="0"/>
                                <a:ea typeface="Arial" panose="020B0604020202020204" pitchFamily="34" charset="0"/>
                              </a:rPr>
                              <m:t>2</m:t>
                            </m:r>
                          </m:sup>
                        </m:sSup>
                        <m:r>
                          <a:rPr lang="en-US" sz="2000" i="1">
                            <a:latin typeface="Cambria Math" panose="02040503050406030204" pitchFamily="18" charset="0"/>
                            <a:ea typeface="Arial" panose="020B0604020202020204" pitchFamily="34" charset="0"/>
                          </a:rPr>
                          <m:t>+</m:t>
                        </m:r>
                        <m:sSup>
                          <m:sSupPr>
                            <m:ctrlPr>
                              <a:rPr lang="en-US" sz="2000" i="1">
                                <a:latin typeface="Cambria Math" panose="02040503050406030204" pitchFamily="18" charset="0"/>
                                <a:ea typeface="Arial" panose="020B0604020202020204" pitchFamily="34" charset="0"/>
                              </a:rPr>
                            </m:ctrlPr>
                          </m:sSupPr>
                          <m:e>
                            <m:d>
                              <m:dPr>
                                <m:ctrlPr>
                                  <a:rPr lang="en-US" sz="2000" i="1">
                                    <a:latin typeface="Cambria Math" panose="02040503050406030204" pitchFamily="18" charset="0"/>
                                    <a:ea typeface="Arial" panose="020B0604020202020204" pitchFamily="34" charset="0"/>
                                  </a:rPr>
                                </m:ctrlPr>
                              </m:dPr>
                              <m:e>
                                <m:sSub>
                                  <m:sSubPr>
                                    <m:ctrlPr>
                                      <a:rPr lang="en-US" sz="2000" i="1">
                                        <a:latin typeface="Cambria Math" panose="02040503050406030204" pitchFamily="18" charset="0"/>
                                        <a:ea typeface="Arial" panose="020B0604020202020204" pitchFamily="34" charset="0"/>
                                      </a:rPr>
                                    </m:ctrlPr>
                                  </m:sSubPr>
                                  <m:e>
                                    <m:r>
                                      <a:rPr lang="en-US" sz="2000" i="1">
                                        <a:latin typeface="Cambria Math" panose="02040503050406030204" pitchFamily="18" charset="0"/>
                                        <a:ea typeface="Arial" panose="020B0604020202020204" pitchFamily="34" charset="0"/>
                                      </a:rPr>
                                      <m:t>𝑌</m:t>
                                    </m:r>
                                  </m:e>
                                  <m:sub>
                                    <m:r>
                                      <a:rPr lang="en-US" sz="2000" i="1">
                                        <a:latin typeface="Cambria Math" panose="02040503050406030204" pitchFamily="18" charset="0"/>
                                        <a:ea typeface="Arial" panose="020B0604020202020204" pitchFamily="34" charset="0"/>
                                      </a:rPr>
                                      <m:t>1</m:t>
                                    </m:r>
                                  </m:sub>
                                </m:sSub>
                                <m:r>
                                  <a:rPr lang="en-US" sz="2000" i="1">
                                    <a:latin typeface="Cambria Math" panose="02040503050406030204" pitchFamily="18" charset="0"/>
                                    <a:ea typeface="Arial" panose="020B0604020202020204" pitchFamily="34" charset="0"/>
                                  </a:rPr>
                                  <m:t>− </m:t>
                                </m:r>
                                <m:sSub>
                                  <m:sSubPr>
                                    <m:ctrlPr>
                                      <a:rPr lang="en-US" sz="2000" i="1">
                                        <a:latin typeface="Cambria Math" panose="02040503050406030204" pitchFamily="18" charset="0"/>
                                        <a:ea typeface="Arial" panose="020B0604020202020204" pitchFamily="34" charset="0"/>
                                      </a:rPr>
                                    </m:ctrlPr>
                                  </m:sSubPr>
                                  <m:e>
                                    <m:r>
                                      <a:rPr lang="en-US" sz="2000" i="1">
                                        <a:latin typeface="Cambria Math" panose="02040503050406030204" pitchFamily="18" charset="0"/>
                                        <a:ea typeface="Arial" panose="020B0604020202020204" pitchFamily="34" charset="0"/>
                                      </a:rPr>
                                      <m:t>𝑌</m:t>
                                    </m:r>
                                  </m:e>
                                  <m:sub>
                                    <m:r>
                                      <a:rPr lang="en-US" sz="2000" i="1">
                                        <a:latin typeface="Cambria Math" panose="02040503050406030204" pitchFamily="18" charset="0"/>
                                        <a:ea typeface="Arial" panose="020B0604020202020204" pitchFamily="34" charset="0"/>
                                      </a:rPr>
                                      <m:t>0</m:t>
                                    </m:r>
                                  </m:sub>
                                </m:sSub>
                              </m:e>
                            </m:d>
                          </m:e>
                          <m:sup>
                            <m:r>
                              <a:rPr lang="en-US" sz="2000" i="1">
                                <a:latin typeface="Cambria Math" panose="02040503050406030204" pitchFamily="18" charset="0"/>
                                <a:ea typeface="Arial" panose="020B0604020202020204" pitchFamily="34" charset="0"/>
                              </a:rPr>
                              <m:t>2</m:t>
                            </m:r>
                          </m:sup>
                        </m:sSup>
                      </m:e>
                    </m:rad>
                  </m:oMath>
                </a14:m>
                <a:r>
                  <a:rPr lang="en-US" sz="2000" dirty="0">
                    <a:latin typeface="Calibri" panose="020F0502020204030204" pitchFamily="34" charset="0"/>
                    <a:ea typeface="Arial" panose="020B0604020202020204" pitchFamily="34" charset="0"/>
                  </a:rPr>
                  <a:t>;</a:t>
                </a:r>
                <a:endParaRPr lang="en-US" sz="2000" dirty="0">
                  <a:latin typeface="Arial" panose="020B0604020202020204" pitchFamily="34" charset="0"/>
                  <a:ea typeface="Arial" panose="020B0604020202020204" pitchFamily="34" charset="0"/>
                </a:endParaRPr>
              </a:p>
              <a:p>
                <a:pPr indent="457200">
                  <a:lnSpc>
                    <a:spcPct val="150000"/>
                  </a:lnSpc>
                  <a:spcAft>
                    <a:spcPts val="0"/>
                  </a:spcAft>
                </a:pPr>
                <a:r>
                  <a:rPr lang="en-US" sz="2000" i="1" dirty="0">
                    <a:latin typeface="Calibri" panose="020F0502020204030204" pitchFamily="34" charset="0"/>
                    <a:ea typeface="Arial" panose="020B0604020202020204" pitchFamily="34" charset="0"/>
                  </a:rPr>
                  <a:t>         return </a:t>
                </a:r>
                <a:r>
                  <a:rPr lang="en-US" sz="2000" dirty="0">
                    <a:latin typeface="Calibri" panose="020F0502020204030204" pitchFamily="34" charset="0"/>
                    <a:ea typeface="Arial" panose="020B0604020202020204" pitchFamily="34" charset="0"/>
                  </a:rPr>
                  <a:t>robot_straight_travel_distance;</a:t>
                </a:r>
                <a:endParaRPr lang="en-US" sz="2000" dirty="0">
                  <a:latin typeface="Arial" panose="020B0604020202020204" pitchFamily="34" charset="0"/>
                  <a:ea typeface="Arial" panose="020B0604020202020204" pitchFamily="34" charset="0"/>
                </a:endParaRPr>
              </a:p>
              <a:p>
                <a:pPr indent="457200">
                  <a:lnSpc>
                    <a:spcPct val="150000"/>
                  </a:lnSpc>
                  <a:spcAft>
                    <a:spcPts val="0"/>
                  </a:spcAft>
                </a:pPr>
                <a:r>
                  <a:rPr lang="en-US" sz="2000" dirty="0">
                    <a:latin typeface="Calibri" panose="020F0502020204030204" pitchFamily="34" charset="0"/>
                    <a:ea typeface="Arial" panose="020B0604020202020204" pitchFamily="34" charset="0"/>
                  </a:rPr>
                  <a:t>}</a:t>
                </a:r>
                <a:endParaRPr lang="en-US" sz="2000" dirty="0">
                  <a:latin typeface="Arial" panose="020B0604020202020204" pitchFamily="34" charset="0"/>
                  <a:ea typeface="Arial" panose="020B0604020202020204" pitchFamily="34" charset="0"/>
                </a:endParaRPr>
              </a:p>
            </p:txBody>
          </p:sp>
        </mc:Choice>
        <mc:Fallback xmlns="">
          <p:sp>
            <p:nvSpPr>
              <p:cNvPr id="6" name="Rectangle 5">
                <a:extLst>
                  <a:ext uri="{FF2B5EF4-FFF2-40B4-BE49-F238E27FC236}">
                    <a16:creationId xmlns:a16="http://schemas.microsoft.com/office/drawing/2014/main" id="{E2AACE72-4F9D-4AAB-85C4-AF6E58591C9A}"/>
                  </a:ext>
                </a:extLst>
              </p:cNvPr>
              <p:cNvSpPr>
                <a:spLocks noRot="1" noChangeAspect="1" noMove="1" noResize="1" noEditPoints="1" noAdjustHandles="1" noChangeArrowheads="1" noChangeShapeType="1" noTextEdit="1"/>
              </p:cNvSpPr>
              <p:nvPr/>
            </p:nvSpPr>
            <p:spPr>
              <a:xfrm>
                <a:off x="1528355" y="2681609"/>
                <a:ext cx="9993086" cy="1856277"/>
              </a:xfrm>
              <a:prstGeom prst="rect">
                <a:avLst/>
              </a:prstGeom>
              <a:blipFill>
                <a:blip r:embed="rId3"/>
                <a:stretch>
                  <a:fillRect l="-671" b="-5263"/>
                </a:stretch>
              </a:blipFill>
            </p:spPr>
            <p:txBody>
              <a:bodyPr/>
              <a:lstStyle/>
              <a:p>
                <a:r>
                  <a:rPr lang="en-US">
                    <a:noFill/>
                  </a:rPr>
                  <a:t> </a:t>
                </a:r>
              </a:p>
            </p:txBody>
          </p:sp>
        </mc:Fallback>
      </mc:AlternateContent>
    </p:spTree>
    <p:extLst>
      <p:ext uri="{BB962C8B-B14F-4D97-AF65-F5344CB8AC3E}">
        <p14:creationId xmlns:p14="http://schemas.microsoft.com/office/powerpoint/2010/main" val="1489169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FDEE-CCFC-48CB-AF46-FEA46ADDCF23}"/>
              </a:ext>
            </a:extLst>
          </p:cNvPr>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rPr>
              <a:t>Calculation</a:t>
            </a:r>
            <a:r>
              <a:rPr lang="en-US" sz="2800" dirty="0"/>
              <a:t> </a:t>
            </a:r>
            <a:r>
              <a:rPr lang="en-US" sz="2800" b="1" dirty="0">
                <a:effectLst>
                  <a:outerShdw blurRad="38100" dist="38100" dir="2700000" algn="tl">
                    <a:srgbClr val="000000">
                      <a:alpha val="43137"/>
                    </a:srgbClr>
                  </a:outerShdw>
                </a:effectLst>
              </a:rPr>
              <a:t>of</a:t>
            </a:r>
            <a:r>
              <a:rPr lang="en-US" sz="2800" dirty="0"/>
              <a:t> </a:t>
            </a:r>
            <a:r>
              <a:rPr lang="en-US" sz="2800" b="1" dirty="0">
                <a:effectLst>
                  <a:outerShdw blurRad="38100" dist="38100" dir="2700000" algn="tl">
                    <a:srgbClr val="000000">
                      <a:alpha val="43137"/>
                    </a:srgbClr>
                  </a:outerShdw>
                </a:effectLst>
              </a:rPr>
              <a:t>wheel</a:t>
            </a:r>
            <a:r>
              <a:rPr lang="en-US" sz="2800" dirty="0"/>
              <a:t> </a:t>
            </a:r>
            <a:r>
              <a:rPr lang="en-US" sz="2800" b="1" dirty="0">
                <a:effectLst>
                  <a:outerShdw blurRad="38100" dist="38100" dir="2700000" algn="tl">
                    <a:srgbClr val="000000">
                      <a:alpha val="43137"/>
                    </a:srgbClr>
                  </a:outerShdw>
                </a:effectLst>
              </a:rPr>
              <a:t>rotations</a:t>
            </a:r>
            <a:r>
              <a:rPr lang="en-US" sz="2800" dirty="0"/>
              <a:t> </a:t>
            </a:r>
            <a:r>
              <a:rPr lang="en-US" sz="2800" b="1" dirty="0">
                <a:effectLst>
                  <a:outerShdw blurRad="38100" dist="38100" dir="2700000" algn="tl">
                    <a:srgbClr val="000000">
                      <a:alpha val="43137"/>
                    </a:srgbClr>
                  </a:outerShdw>
                </a:effectLst>
              </a:rPr>
              <a:t>to</a:t>
            </a:r>
            <a:r>
              <a:rPr lang="en-US" sz="2800" dirty="0"/>
              <a:t> </a:t>
            </a:r>
            <a:r>
              <a:rPr lang="en-US" sz="2800" b="1" dirty="0">
                <a:effectLst>
                  <a:outerShdw blurRad="38100" dist="38100" dir="2700000" algn="tl">
                    <a:srgbClr val="000000">
                      <a:alpha val="43137"/>
                    </a:srgbClr>
                  </a:outerShdw>
                </a:effectLst>
              </a:rPr>
              <a:t>travel</a:t>
            </a:r>
            <a:r>
              <a:rPr lang="en-US" sz="2800" dirty="0"/>
              <a:t> </a:t>
            </a:r>
            <a:r>
              <a:rPr lang="en-US" sz="2800" b="1" dirty="0">
                <a:effectLst>
                  <a:outerShdw blurRad="38100" dist="38100" dir="2700000" algn="tl">
                    <a:srgbClr val="000000">
                      <a:alpha val="43137"/>
                    </a:srgbClr>
                  </a:outerShdw>
                </a:effectLst>
              </a:rPr>
              <a:t>straight</a:t>
            </a:r>
            <a:r>
              <a:rPr lang="en-US" sz="2800" dirty="0"/>
              <a:t> </a:t>
            </a:r>
            <a:r>
              <a:rPr lang="en-US" sz="2800" b="1" dirty="0">
                <a:effectLst>
                  <a:outerShdw blurRad="38100" dist="38100" dir="2700000" algn="tl">
                    <a:srgbClr val="000000">
                      <a:alpha val="43137"/>
                    </a:srgbClr>
                  </a:outerShdw>
                </a:effectLst>
              </a:rPr>
              <a:t>to</a:t>
            </a:r>
            <a:r>
              <a:rPr lang="en-US" sz="2800" dirty="0"/>
              <a:t> </a:t>
            </a:r>
            <a:r>
              <a:rPr lang="en-US" sz="2800" b="1" dirty="0">
                <a:effectLst>
                  <a:outerShdw blurRad="38100" dist="38100" dir="2700000" algn="tl">
                    <a:srgbClr val="000000">
                      <a:alpha val="43137"/>
                    </a:srgbClr>
                  </a:outerShdw>
                </a:effectLst>
              </a:rPr>
              <a:t>the</a:t>
            </a:r>
            <a:r>
              <a:rPr lang="en-US" sz="2800" dirty="0"/>
              <a:t> </a:t>
            </a:r>
            <a:r>
              <a:rPr lang="en-US" sz="2800" b="1" dirty="0">
                <a:effectLst>
                  <a:outerShdw blurRad="38100" dist="38100" dir="2700000" algn="tl">
                    <a:srgbClr val="000000">
                      <a:alpha val="43137"/>
                    </a:srgbClr>
                  </a:outerShdw>
                </a:effectLst>
              </a:rPr>
              <a:t>next</a:t>
            </a:r>
            <a:r>
              <a:rPr lang="en-US" sz="2800" dirty="0"/>
              <a:t> </a:t>
            </a:r>
            <a:r>
              <a:rPr lang="en-US" sz="2800" b="1" dirty="0">
                <a:effectLst>
                  <a:outerShdw blurRad="38100" dist="38100" dir="2700000" algn="tl">
                    <a:srgbClr val="000000">
                      <a:alpha val="43137"/>
                    </a:srgbClr>
                  </a:outerShdw>
                </a:effectLst>
              </a:rPr>
              <a:t>coordinate</a:t>
            </a:r>
            <a:endParaRPr lang="en-US" sz="2800" dirty="0"/>
          </a:p>
        </p:txBody>
      </p:sp>
      <p:sp>
        <p:nvSpPr>
          <p:cNvPr id="3" name="Content Placeholder 2">
            <a:extLst>
              <a:ext uri="{FF2B5EF4-FFF2-40B4-BE49-F238E27FC236}">
                <a16:creationId xmlns:a16="http://schemas.microsoft.com/office/drawing/2014/main" id="{0CAC5397-6A07-4773-AD8E-E56527FC0B59}"/>
              </a:ext>
            </a:extLst>
          </p:cNvPr>
          <p:cNvSpPr>
            <a:spLocks noGrp="1"/>
          </p:cNvSpPr>
          <p:nvPr>
            <p:ph idx="1"/>
          </p:nvPr>
        </p:nvSpPr>
        <p:spPr/>
        <p:txBody>
          <a:bodyPr>
            <a:normAutofit/>
          </a:bodyPr>
          <a:lstStyle/>
          <a:p>
            <a:r>
              <a:rPr lang="en-US" sz="2000" dirty="0"/>
              <a:t>In one revolution of the wheel, it travels the distance equal to its circumference. Based on this the motor steps can be calculated by using following function.</a:t>
            </a:r>
          </a:p>
          <a:p>
            <a:endParaRPr lang="en-US" sz="2000" dirty="0"/>
          </a:p>
          <a:p>
            <a:pPr marL="0" indent="0">
              <a:buNone/>
            </a:pPr>
            <a:r>
              <a:rPr lang="en-US" sz="2000" i="1" dirty="0"/>
              <a:t>		Function </a:t>
            </a:r>
            <a:r>
              <a:rPr lang="en-US" sz="2000" dirty="0" err="1"/>
              <a:t>motor_steps_for_robot_travel</a:t>
            </a:r>
            <a:r>
              <a:rPr lang="en-US" sz="2000" dirty="0"/>
              <a:t>(</a:t>
            </a:r>
            <a:r>
              <a:rPr lang="en-US" sz="2000" dirty="0" err="1"/>
              <a:t>robot_straight_travel_distance</a:t>
            </a:r>
            <a:r>
              <a:rPr lang="en-US" sz="2000" dirty="0"/>
              <a:t>){</a:t>
            </a:r>
          </a:p>
          <a:p>
            <a:pPr marL="0" indent="0">
              <a:buNone/>
            </a:pPr>
            <a:r>
              <a:rPr lang="en-US" sz="2000" dirty="0"/>
              <a:t>			d =</a:t>
            </a:r>
            <a:r>
              <a:rPr lang="en-US" sz="2000" dirty="0" err="1"/>
              <a:t>robot_straight_travel_distance</a:t>
            </a:r>
            <a:r>
              <a:rPr lang="en-US" sz="2000" dirty="0"/>
              <a:t>;</a:t>
            </a:r>
          </a:p>
          <a:p>
            <a:pPr marL="0" indent="0">
              <a:buNone/>
            </a:pPr>
            <a:r>
              <a:rPr lang="en-US" sz="2000" dirty="0"/>
              <a:t>			steps = d/(1.8*r);	</a:t>
            </a:r>
          </a:p>
          <a:p>
            <a:pPr marL="0" indent="0">
              <a:buNone/>
            </a:pPr>
            <a:r>
              <a:rPr lang="en-US" sz="2000" i="1" dirty="0"/>
              <a:t>			return </a:t>
            </a:r>
            <a:r>
              <a:rPr lang="en-US" sz="2000" dirty="0" err="1"/>
              <a:t>right_motor_steps</a:t>
            </a:r>
            <a:r>
              <a:rPr lang="en-US" sz="2000" dirty="0"/>
              <a:t>, </a:t>
            </a:r>
            <a:r>
              <a:rPr lang="en-US" sz="2000" dirty="0" err="1"/>
              <a:t>left_motor_steps</a:t>
            </a:r>
            <a:r>
              <a:rPr lang="en-US" sz="2000" dirty="0"/>
              <a:t>;</a:t>
            </a:r>
          </a:p>
          <a:p>
            <a:pPr marL="0" indent="0">
              <a:buNone/>
            </a:pPr>
            <a:r>
              <a:rPr lang="en-US" sz="2000" dirty="0"/>
              <a:t>		}</a:t>
            </a:r>
          </a:p>
        </p:txBody>
      </p:sp>
      <p:sp>
        <p:nvSpPr>
          <p:cNvPr id="4" name="Slide Number Placeholder 3">
            <a:extLst>
              <a:ext uri="{FF2B5EF4-FFF2-40B4-BE49-F238E27FC236}">
                <a16:creationId xmlns:a16="http://schemas.microsoft.com/office/drawing/2014/main" id="{D6D26FE1-502A-4202-8A1A-90C9B55229C8}"/>
              </a:ext>
            </a:extLst>
          </p:cNvPr>
          <p:cNvSpPr>
            <a:spLocks noGrp="1"/>
          </p:cNvSpPr>
          <p:nvPr>
            <p:ph type="sldNum" sz="quarter" idx="12"/>
          </p:nvPr>
        </p:nvSpPr>
        <p:spPr/>
        <p:txBody>
          <a:bodyPr/>
          <a:lstStyle/>
          <a:p>
            <a:fld id="{BBEA8A14-C905-4F87-85C6-6D1DC8760D70}" type="slidenum">
              <a:rPr lang="en-US" smtClean="0"/>
              <a:t>53</a:t>
            </a:fld>
            <a:endParaRPr lang="en-US"/>
          </a:p>
        </p:txBody>
      </p:sp>
    </p:spTree>
    <p:extLst>
      <p:ext uri="{BB962C8B-B14F-4D97-AF65-F5344CB8AC3E}">
        <p14:creationId xmlns:p14="http://schemas.microsoft.com/office/powerpoint/2010/main" val="415103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A4F5C5-D617-4E75-8083-310823567734}"/>
              </a:ext>
            </a:extLst>
          </p:cNvPr>
          <p:cNvSpPr>
            <a:spLocks noGrp="1"/>
          </p:cNvSpPr>
          <p:nvPr>
            <p:ph type="sldNum" sz="quarter" idx="12"/>
          </p:nvPr>
        </p:nvSpPr>
        <p:spPr/>
        <p:txBody>
          <a:bodyPr/>
          <a:lstStyle/>
          <a:p>
            <a:fld id="{6AB61D65-967F-4347-AAD4-2B74EAD2042A}" type="slidenum">
              <a:rPr lang="en-US" smtClean="0"/>
              <a:t>6</a:t>
            </a:fld>
            <a:endParaRPr lang="en-US"/>
          </a:p>
        </p:txBody>
      </p:sp>
      <p:pic>
        <p:nvPicPr>
          <p:cNvPr id="8" name="Picture 7">
            <a:extLst>
              <a:ext uri="{FF2B5EF4-FFF2-40B4-BE49-F238E27FC236}">
                <a16:creationId xmlns:a16="http://schemas.microsoft.com/office/drawing/2014/main" id="{CF61369B-A097-4963-98F3-021D69EA3239}"/>
              </a:ext>
            </a:extLst>
          </p:cNvPr>
          <p:cNvPicPr>
            <a:picLocks noChangeAspect="1"/>
          </p:cNvPicPr>
          <p:nvPr/>
        </p:nvPicPr>
        <p:blipFill>
          <a:blip r:embed="rId2"/>
          <a:stretch>
            <a:fillRect/>
          </a:stretch>
        </p:blipFill>
        <p:spPr>
          <a:xfrm>
            <a:off x="2495141" y="1361650"/>
            <a:ext cx="6545580" cy="5323739"/>
          </a:xfrm>
          <a:prstGeom prst="rect">
            <a:avLst/>
          </a:prstGeom>
        </p:spPr>
      </p:pic>
      <p:sp>
        <p:nvSpPr>
          <p:cNvPr id="6" name="Title 1">
            <a:extLst>
              <a:ext uri="{FF2B5EF4-FFF2-40B4-BE49-F238E27FC236}">
                <a16:creationId xmlns:a16="http://schemas.microsoft.com/office/drawing/2014/main" id="{10AE4292-5EEA-4284-B78A-0901C55B80CC}"/>
              </a:ext>
            </a:extLst>
          </p:cNvPr>
          <p:cNvSpPr txBox="1">
            <a:spLocks/>
          </p:cNvSpPr>
          <p:nvPr/>
        </p:nvSpPr>
        <p:spPr>
          <a:xfrm>
            <a:off x="-2360557" y="345121"/>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Data</a:t>
            </a:r>
            <a:r>
              <a:rPr lang="en-US" dirty="0"/>
              <a:t> </a:t>
            </a:r>
            <a:r>
              <a:rPr lang="en-US" sz="4500" dirty="0">
                <a:solidFill>
                  <a:schemeClr val="bg1"/>
                </a:solidFill>
                <a:effectLst>
                  <a:outerShdw blurRad="50800" dist="38100" algn="l" rotWithShape="0">
                    <a:prstClr val="black">
                      <a:alpha val="40000"/>
                    </a:prstClr>
                  </a:outerShdw>
                </a:effectLst>
              </a:rPr>
              <a:t>Flow</a:t>
            </a:r>
            <a:r>
              <a:rPr lang="en-US" dirty="0"/>
              <a:t> </a:t>
            </a:r>
            <a:r>
              <a:rPr lang="en-US" sz="4500" dirty="0">
                <a:solidFill>
                  <a:schemeClr val="bg1"/>
                </a:solidFill>
                <a:effectLst>
                  <a:outerShdw blurRad="50800" dist="38100" algn="l" rotWithShape="0">
                    <a:prstClr val="black">
                      <a:alpha val="40000"/>
                    </a:prstClr>
                  </a:outerShdw>
                </a:effectLst>
              </a:rPr>
              <a:t>Diagram</a:t>
            </a:r>
            <a:r>
              <a:rPr lang="en-US" dirty="0"/>
              <a:t> </a:t>
            </a:r>
            <a:r>
              <a:rPr lang="en-US" sz="4500" dirty="0">
                <a:solidFill>
                  <a:schemeClr val="bg1"/>
                </a:solidFill>
                <a:effectLst>
                  <a:outerShdw blurRad="50800" dist="38100" algn="l" rotWithShape="0">
                    <a:prstClr val="black">
                      <a:alpha val="40000"/>
                    </a:prstClr>
                  </a:outerShdw>
                </a:effectLst>
              </a:rPr>
              <a:t>for</a:t>
            </a:r>
            <a:r>
              <a:rPr lang="en-US" dirty="0"/>
              <a:t> </a:t>
            </a:r>
            <a:r>
              <a:rPr lang="en-US" sz="4500" dirty="0">
                <a:solidFill>
                  <a:schemeClr val="bg1"/>
                </a:solidFill>
                <a:effectLst>
                  <a:outerShdw blurRad="50800" dist="38100" algn="l" rotWithShape="0">
                    <a:prstClr val="black">
                      <a:alpha val="40000"/>
                    </a:prstClr>
                  </a:outerShdw>
                </a:effectLst>
              </a:rPr>
              <a:t>system</a:t>
            </a:r>
          </a:p>
        </p:txBody>
      </p:sp>
    </p:spTree>
    <p:extLst>
      <p:ext uri="{BB962C8B-B14F-4D97-AF65-F5344CB8AC3E}">
        <p14:creationId xmlns:p14="http://schemas.microsoft.com/office/powerpoint/2010/main" val="196502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1807"/>
            <a:ext cx="10515600" cy="1325563"/>
          </a:xfrm>
        </p:spPr>
        <p:txBody>
          <a:bodyPr>
            <a:normAutofit/>
          </a:bodyPr>
          <a:lstStyle/>
          <a:p>
            <a:pPr algn="ctr"/>
            <a:r>
              <a:rPr lang="en-US" b="1" dirty="0">
                <a:effectLst>
                  <a:outerShdw blurRad="38100" dist="38100" dir="2700000" algn="tl">
                    <a:srgbClr val="000000">
                      <a:alpha val="43137"/>
                    </a:srgbClr>
                  </a:outerShdw>
                </a:effectLst>
                <a:ea typeface="Adobe Gothic Std B" panose="020B0800000000000000" pitchFamily="34" charset="-128"/>
              </a:rPr>
              <a:t>ORDER</a:t>
            </a:r>
            <a:r>
              <a:rPr lang="en-US" sz="5400" b="1" dirty="0"/>
              <a:t> </a:t>
            </a:r>
            <a:r>
              <a:rPr lang="en-US" b="1" dirty="0">
                <a:effectLst>
                  <a:outerShdw blurRad="38100" dist="38100" dir="2700000" algn="tl">
                    <a:srgbClr val="000000">
                      <a:alpha val="43137"/>
                    </a:srgbClr>
                  </a:outerShdw>
                </a:effectLst>
                <a:ea typeface="Adobe Gothic Std B" panose="020B0800000000000000" pitchFamily="34" charset="-128"/>
              </a:rPr>
              <a:t>MANAGEMENT</a:t>
            </a:r>
            <a:r>
              <a:rPr lang="en-US" sz="5400" b="1" dirty="0"/>
              <a:t> </a:t>
            </a:r>
            <a:r>
              <a:rPr lang="en-US" b="1" dirty="0">
                <a:effectLst>
                  <a:outerShdw blurRad="38100" dist="38100" dir="2700000" algn="tl">
                    <a:srgbClr val="000000">
                      <a:alpha val="43137"/>
                    </a:srgbClr>
                  </a:outerShdw>
                </a:effectLst>
                <a:ea typeface="Adobe Gothic Std B" panose="020B0800000000000000" pitchFamily="34" charset="-128"/>
              </a:rPr>
              <a:t>SYSTEM</a:t>
            </a:r>
          </a:p>
        </p:txBody>
      </p:sp>
      <p:sp>
        <p:nvSpPr>
          <p:cNvPr id="4" name="Slide Number Placeholder 3"/>
          <p:cNvSpPr>
            <a:spLocks noGrp="1"/>
          </p:cNvSpPr>
          <p:nvPr>
            <p:ph type="sldNum" sz="quarter" idx="12"/>
          </p:nvPr>
        </p:nvSpPr>
        <p:spPr/>
        <p:txBody>
          <a:bodyPr/>
          <a:lstStyle/>
          <a:p>
            <a:fld id="{BBEA8A14-C905-4F87-85C6-6D1DC8760D70}" type="slidenum">
              <a:rPr lang="en-US" smtClean="0"/>
              <a:t>7</a:t>
            </a:fld>
            <a:endParaRPr lang="en-US"/>
          </a:p>
        </p:txBody>
      </p:sp>
    </p:spTree>
    <p:extLst>
      <p:ext uri="{BB962C8B-B14F-4D97-AF65-F5344CB8AC3E}">
        <p14:creationId xmlns:p14="http://schemas.microsoft.com/office/powerpoint/2010/main" val="27901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68C44A-D274-4A33-A0CA-899CE9558E28}"/>
              </a:ext>
            </a:extLst>
          </p:cNvPr>
          <p:cNvSpPr>
            <a:spLocks noGrp="1"/>
          </p:cNvSpPr>
          <p:nvPr>
            <p:ph type="sldNum" sz="quarter" idx="12"/>
          </p:nvPr>
        </p:nvSpPr>
        <p:spPr/>
        <p:txBody>
          <a:bodyPr/>
          <a:lstStyle/>
          <a:p>
            <a:fld id="{BBEA8A14-C905-4F87-85C6-6D1DC8760D70}" type="slidenum">
              <a:rPr lang="en-US" smtClean="0"/>
              <a:t>8</a:t>
            </a:fld>
            <a:endParaRPr lang="en-US"/>
          </a:p>
        </p:txBody>
      </p:sp>
      <p:pic>
        <p:nvPicPr>
          <p:cNvPr id="8" name="Picture 7">
            <a:extLst>
              <a:ext uri="{FF2B5EF4-FFF2-40B4-BE49-F238E27FC236}">
                <a16:creationId xmlns:a16="http://schemas.microsoft.com/office/drawing/2014/main" id="{6A36781E-7D83-4343-8C97-05068CA715E0}"/>
              </a:ext>
            </a:extLst>
          </p:cNvPr>
          <p:cNvPicPr>
            <a:picLocks noChangeAspect="1"/>
          </p:cNvPicPr>
          <p:nvPr/>
        </p:nvPicPr>
        <p:blipFill rotWithShape="1">
          <a:blip r:embed="rId2"/>
          <a:srcRect l="963" t="22702" r="1010" b="6697"/>
          <a:stretch/>
        </p:blipFill>
        <p:spPr>
          <a:xfrm>
            <a:off x="1592700" y="1605517"/>
            <a:ext cx="9006599" cy="3646966"/>
          </a:xfrm>
          <a:prstGeom prst="rect">
            <a:avLst/>
          </a:prstGeom>
        </p:spPr>
      </p:pic>
      <p:sp>
        <p:nvSpPr>
          <p:cNvPr id="6" name="Title 1">
            <a:extLst>
              <a:ext uri="{FF2B5EF4-FFF2-40B4-BE49-F238E27FC236}">
                <a16:creationId xmlns:a16="http://schemas.microsoft.com/office/drawing/2014/main" id="{251A43CB-F641-469F-AE71-B84D3DCDB584}"/>
              </a:ext>
            </a:extLst>
          </p:cNvPr>
          <p:cNvSpPr txBox="1">
            <a:spLocks/>
          </p:cNvSpPr>
          <p:nvPr/>
        </p:nvSpPr>
        <p:spPr>
          <a:xfrm>
            <a:off x="-2832044" y="310196"/>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Data</a:t>
            </a:r>
            <a:r>
              <a:rPr lang="en-US" dirty="0"/>
              <a:t> </a:t>
            </a:r>
            <a:r>
              <a:rPr lang="en-US" sz="4500" dirty="0">
                <a:solidFill>
                  <a:schemeClr val="bg1"/>
                </a:solidFill>
                <a:effectLst>
                  <a:outerShdw blurRad="50800" dist="38100" algn="l" rotWithShape="0">
                    <a:prstClr val="black">
                      <a:alpha val="40000"/>
                    </a:prstClr>
                  </a:outerShdw>
                </a:effectLst>
              </a:rPr>
              <a:t>Flow</a:t>
            </a:r>
            <a:r>
              <a:rPr lang="en-US" dirty="0"/>
              <a:t> </a:t>
            </a:r>
            <a:r>
              <a:rPr lang="en-US" sz="4500" dirty="0">
                <a:solidFill>
                  <a:schemeClr val="bg1"/>
                </a:solidFill>
                <a:effectLst>
                  <a:outerShdw blurRad="50800" dist="38100" algn="l" rotWithShape="0">
                    <a:prstClr val="black">
                      <a:alpha val="40000"/>
                    </a:prstClr>
                  </a:outerShdw>
                </a:effectLst>
              </a:rPr>
              <a:t>Diagram</a:t>
            </a:r>
            <a:r>
              <a:rPr lang="en-US" dirty="0"/>
              <a:t> </a:t>
            </a:r>
            <a:r>
              <a:rPr lang="en-US" sz="4500" dirty="0">
                <a:solidFill>
                  <a:schemeClr val="bg1"/>
                </a:solidFill>
                <a:effectLst>
                  <a:outerShdw blurRad="50800" dist="38100" algn="l" rotWithShape="0">
                    <a:prstClr val="black">
                      <a:alpha val="40000"/>
                    </a:prstClr>
                  </a:outerShdw>
                </a:effectLst>
              </a:rPr>
              <a:t>for</a:t>
            </a:r>
            <a:r>
              <a:rPr lang="en-US" dirty="0"/>
              <a:t> </a:t>
            </a:r>
            <a:r>
              <a:rPr lang="en-US" sz="4500" dirty="0">
                <a:solidFill>
                  <a:schemeClr val="bg1"/>
                </a:solidFill>
                <a:effectLst>
                  <a:outerShdw blurRad="50800" dist="38100" algn="l" rotWithShape="0">
                    <a:prstClr val="black">
                      <a:alpha val="40000"/>
                    </a:prstClr>
                  </a:outerShdw>
                </a:effectLst>
              </a:rPr>
              <a:t>OMS</a:t>
            </a:r>
          </a:p>
        </p:txBody>
      </p:sp>
    </p:spTree>
    <p:extLst>
      <p:ext uri="{BB962C8B-B14F-4D97-AF65-F5344CB8AC3E}">
        <p14:creationId xmlns:p14="http://schemas.microsoft.com/office/powerpoint/2010/main" val="2809331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21CF75-65E1-4E50-82F8-164387AF12F3}"/>
              </a:ext>
            </a:extLst>
          </p:cNvPr>
          <p:cNvPicPr>
            <a:picLocks noGrp="1" noChangeAspect="1"/>
          </p:cNvPicPr>
          <p:nvPr>
            <p:ph idx="1"/>
          </p:nvPr>
        </p:nvPicPr>
        <p:blipFill rotWithShape="1">
          <a:blip r:embed="rId2"/>
          <a:srcRect l="16649" t="17110" r="17447" b="10982"/>
          <a:stretch/>
        </p:blipFill>
        <p:spPr>
          <a:xfrm>
            <a:off x="4886324" y="2293422"/>
            <a:ext cx="6330703" cy="388354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AFBDD12D-164B-4634-819E-7DDB96BE73A6}"/>
              </a:ext>
            </a:extLst>
          </p:cNvPr>
          <p:cNvSpPr>
            <a:spLocks noGrp="1"/>
          </p:cNvSpPr>
          <p:nvPr>
            <p:ph type="sldNum" sz="quarter" idx="12"/>
          </p:nvPr>
        </p:nvSpPr>
        <p:spPr/>
        <p:txBody>
          <a:bodyPr/>
          <a:lstStyle/>
          <a:p>
            <a:fld id="{BBEA8A14-C905-4F87-85C6-6D1DC8760D70}" type="slidenum">
              <a:rPr lang="en-US" smtClean="0"/>
              <a:t>9</a:t>
            </a:fld>
            <a:endParaRPr lang="en-US"/>
          </a:p>
        </p:txBody>
      </p:sp>
      <p:pic>
        <p:nvPicPr>
          <p:cNvPr id="7" name="Picture 6">
            <a:extLst>
              <a:ext uri="{FF2B5EF4-FFF2-40B4-BE49-F238E27FC236}">
                <a16:creationId xmlns:a16="http://schemas.microsoft.com/office/drawing/2014/main" id="{FC533F27-2CA5-4048-8258-CB6B3A17211E}"/>
              </a:ext>
            </a:extLst>
          </p:cNvPr>
          <p:cNvPicPr>
            <a:picLocks noChangeAspect="1"/>
          </p:cNvPicPr>
          <p:nvPr/>
        </p:nvPicPr>
        <p:blipFill rotWithShape="1">
          <a:blip r:embed="rId3"/>
          <a:srcRect t="14584" b="7315"/>
          <a:stretch/>
        </p:blipFill>
        <p:spPr>
          <a:xfrm>
            <a:off x="7102453" y="1414098"/>
            <a:ext cx="4603706" cy="4029804"/>
          </a:xfrm>
          <a:prstGeom prst="rect">
            <a:avLst/>
          </a:prstGeom>
          <a:ln>
            <a:noFill/>
          </a:ln>
          <a:effectLst>
            <a:outerShdw blurRad="292100" dist="139700" dir="2700000" algn="tl" rotWithShape="0">
              <a:srgbClr val="333333">
                <a:alpha val="65000"/>
              </a:srgbClr>
            </a:outerShdw>
          </a:effectLst>
        </p:spPr>
      </p:pic>
      <p:sp>
        <p:nvSpPr>
          <p:cNvPr id="9" name="Content Placeholder 2">
            <a:extLst>
              <a:ext uri="{FF2B5EF4-FFF2-40B4-BE49-F238E27FC236}">
                <a16:creationId xmlns:a16="http://schemas.microsoft.com/office/drawing/2014/main" id="{A9AC9F3B-84FA-40F6-A6EC-F31094417BAD}"/>
              </a:ext>
            </a:extLst>
          </p:cNvPr>
          <p:cNvSpPr txBox="1">
            <a:spLocks/>
          </p:cNvSpPr>
          <p:nvPr/>
        </p:nvSpPr>
        <p:spPr>
          <a:xfrm>
            <a:off x="838199" y="1825625"/>
            <a:ext cx="40481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required webpages were created and the website is now running in the domain </a:t>
            </a:r>
            <a:r>
              <a:rPr lang="en-US" sz="2400" dirty="0">
                <a:hlinkClick r:id="rId4" action="ppaction://hlinkfile"/>
              </a:rPr>
              <a:t>fypoms.000webhostapp.com</a:t>
            </a:r>
            <a:endParaRPr lang="en-US" sz="2400" dirty="0"/>
          </a:p>
          <a:p>
            <a:r>
              <a:rPr lang="en-US" sz="2400" dirty="0"/>
              <a:t>We have used php, HTML,CSS and JavaScript languages and MariaDB database server for the OMS creation.</a:t>
            </a:r>
          </a:p>
          <a:p>
            <a:endParaRPr lang="en-US" sz="2400" dirty="0"/>
          </a:p>
        </p:txBody>
      </p:sp>
      <p:sp>
        <p:nvSpPr>
          <p:cNvPr id="10" name="Title 1">
            <a:extLst>
              <a:ext uri="{FF2B5EF4-FFF2-40B4-BE49-F238E27FC236}">
                <a16:creationId xmlns:a16="http://schemas.microsoft.com/office/drawing/2014/main" id="{1E438B0C-4CE4-4505-9C3C-2A1E21371746}"/>
              </a:ext>
            </a:extLst>
          </p:cNvPr>
          <p:cNvSpPr txBox="1">
            <a:spLocks/>
          </p:cNvSpPr>
          <p:nvPr/>
        </p:nvSpPr>
        <p:spPr>
          <a:xfrm>
            <a:off x="-1271658" y="361786"/>
            <a:ext cx="9266182" cy="682785"/>
          </a:xfrm>
          <a:prstGeom prst="rect">
            <a:avLst/>
          </a:prstGeom>
          <a:solidFill>
            <a:schemeClr val="tx2">
              <a:lumMod val="75000"/>
            </a:schemeClr>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dirty="0">
                <a:solidFill>
                  <a:schemeClr val="bg1"/>
                </a:solidFill>
                <a:effectLst>
                  <a:outerShdw blurRad="50800" dist="38100" algn="l" rotWithShape="0">
                    <a:prstClr val="black">
                      <a:alpha val="40000"/>
                    </a:prstClr>
                  </a:outerShdw>
                </a:effectLst>
              </a:rPr>
              <a:t>Development of the OMS Website</a:t>
            </a:r>
          </a:p>
        </p:txBody>
      </p:sp>
    </p:spTree>
    <p:extLst>
      <p:ext uri="{BB962C8B-B14F-4D97-AF65-F5344CB8AC3E}">
        <p14:creationId xmlns:p14="http://schemas.microsoft.com/office/powerpoint/2010/main" val="698865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EuMyIsIk9yaWdpbmFsQXNzZW1ibHlWZXJzaW9uIjoiMy42My4wNy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U1LCJHIjowLCJCIjowfX0sIkFwcGVuZFllYXJPblllYXJDaGFuZ2UiOnRydWUsIkVsYXBzZWRUaW1lRm9ybWF0Ijox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xMTUsIkciOjExNSwiQiI6MTE1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EyNywiUiI6MzEsIkciOjczLCJCIjoxMj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iIsIlRvcCI6MCwiTGVmdCI6MCwiUmlnaHQiOjAsIkJvdHRvbSI6MH0sIlBhZGRpbmciOnsiJGlkIjoiMTIzIiwiVG9wIjowLCJMZWZ0IjowLCJSaWdodCI6MCwiQm90dG9tIjowfSwiQmFja2dyb3VuZCI6eyIkaWQiOiIxMjQiLCJDb2xvciI6eyIkcmVmIjoiMjAifX0sIklzVmlzaWJsZSI6dHJ1ZSwiV2lkdGgiOjAuMCwiSGVpZ2h0IjowLjAsIkJvcmRlclN0eWxlIjpudWxsLCJQYXJlbnRTdHlsZSI6bnVsbH0sIkRhdGVGb3JtYXQiOnsiJGlkIjoiMTI1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NyIsIlN0YXJ0RGF0ZSI6IjAwMDEtMDEtMDFUMDA6MDA6MDAiLCJFbmREYXRlIjoiMjAxOS0xMi0zMFQyMzo1OTowMCIsIkZvcm1hdCI6Ik1NTSIsIlR5cGUiOjIsIkF1dG9EYXRlUmFuZ2UiOnRydWUsIldvcmtpbmdEYXlzIjoxMjcsIlRvZGF5TWFya2VyVGV4dCI6IlRvZGF5IiwiQXV0b1NjYWxlVHlwZSI6dHJ1ZX0sIk1pbGVzdG9uZXMiOltdLCJUYXNrcyI6W3siJGlkIjoiMTI4IiwiR3JvdXBOYW1lIjpudWxsLCJTdGFydERhdGUiOiIyMDE5LTA1LTE1VDAwOjAwOjAwWiIsIkVuZERhdGUiOiIyMDE5LTExLTMwVDIzOjU5OjAwWiIsIlBlcmNlbnRhZ2VDb21wbGV0ZSI6bnVsbCwiU3R5bGUiOnsiJGlkIjoiMTI5IiwiU2hhcGUiOjIsIlNoYXBlVGhpY2tuZXNzIjoxLCJEdXJhdGlvbkZvcm1hdCI6MCwiSW5jbHVkZU5vbldvcmtpbmdEYXlzSW5EdXJhdGlvbiI6ZmFsc2UsIlBlcmNlbnRhZ2VDb21wbGV0ZVN0eWxlIjp7IiRpZCI6IjEzMCIsIkZvbnRTZXR0aW5ncyI6eyIkaWQiOiIxMzEiLCJGb250U2l6ZSI6MTAsIkZvbnROYW1lIjoiQ2FsaWJyaSIsIklzQm9sZCI6ZmFsc2UsIklzSXRhbGljIjpmYWxzZSwiSXNVbmRlcmxpbmVkIjpmYWxzZSwiUGFyZW50U3R5bGUiOm51bGx9LCJBdXRvU2l6ZSI6MCwiRm9yZWdyb3VuZCI6eyIkaWQiOiIxMzIiLCJDb2xvciI6eyIkcmVmIjoiODYifX0sIk1heFdpZHRoIjoyMDAuMCwiTWF4SGVpZ2h0IjoiSW5maW5pdHkiLCJTbWFydEZvcmVncm91bmRJc0FjdGl2ZSI6ZmFsc2UsIkhvcml6b250YWxBbGlnbm1lbnQiOjAsIlZlcnRpY2FsQWxpZ25tZW50IjowLCJTbWFydEZvcmVncm91bmQiOm51bGwsIkJhY2tncm91bmRGaWxsVHlwZSI6MCwiTWFyZ2luIjp7IiRpZCI6IjEzMyIsIlRvcCI6MCwiTGVmdCI6MCwiUmlnaHQiOjAsIkJvdHRvbSI6MH0sIlBhZGRpbmciOnsiJGlkIjoiMTM0IiwiVG9wIjowLCJMZWZ0IjowLCJSaWdodCI6MCwiQm90dG9tIjowfSwiQmFja2dyb3VuZCI6eyIkcmVmIjoiODkifSwiSXNWaXNpYmxlIjp0cnVlLCJXaWR0aCI6MC4wLCJIZWlnaHQiOjAuMCwiQm9yZGVyU3R5bGUiOnsiJGlkIjoiMTM1IiwiTGluZUNvbG9yIjpudWxsLCJMaW5lV2VpZ2h0IjowLjAsIkxpbmVUeXBlIjowLCJQYXJlbnRTdHlsZSI6bnVsbH0sIlBhcmVudFN0eWxlIjpudWxsfSwiRHVyYXRpb25TdHlsZSI6eyIkaWQiOiIxMzYiLCJGb250U2V0dGluZ3MiOnsiJGlkIjoiMTM3IiwiRm9udFNpemUiOjEwLCJGb250TmFtZSI6IkNhbGlicmkiLCJJc0JvbGQiOmZhbHNlLCJJc0l0YWxpYyI6ZmFsc2UsIklzVW5kZXJsaW5lZCI6ZmFsc2UsIlBhcmVudFN0eWxlIjpudWxsfSwiQXV0b1NpemUiOjAsIkZvcmVncm91bmQiOnsiJGlkIjoiMTM4IiwiQ29sb3IiOnsiJHJlZiI6IjkzIn19LCJNYXhXaWR0aCI6MjAwLjAsIk1heEhlaWdodCI6IkluZmluaXR5IiwiU21hcnRGb3JlZ3JvdW5kSXNBY3RpdmUiOmZhbHNlLCJIb3Jpem9udGFsQWxpZ25tZW50IjowLCJWZXJ0aWNhbEFsaWdubWVudCI6MCwiU21hcnRGb3JlZ3JvdW5kIjpudWxsLCJCYWNrZ3JvdW5kRmlsbFR5cGUiOjA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c4LCJHIjoxMDMsIkIiOjIwMH19LCJJc1Zpc2libGUiOnRydWUsIldpZHRoIjowLjAsIkhlaWdodCI6MTYuMCwiQm9yZGVyU3R5bGUiOnsiJGlkIjoiMTQ5IiwiTGluZUNvbG9yIjp7IiRyZWYiOiIxMDkifSwiTGluZVdlaWdodCI6MC4wLCJMaW5lVHlwZSI6MCwiUGFyZW50U3R5bGUiOm51bGx9LCJQYXJlbnRTdHlsZSI6bnVsbH0sIlRpdGxlU3R5bGUiOnsiJGlkIjoiMTUwIiwiRm9udFNldHRpbmdzIjp7IiRpZCI6IjE1MSIsIkZvbnRTaXplIjoxMSwiRm9udE5hbWUiOiJDYWxpYnJpIiwiSXNCb2xkIjp0cnVlLCJJc0l0YWxpYyI6ZmFsc2UsIklzVW5kZXJsaW5lZCI6ZmFsc2UsIlBhcmVudFN0eWxlIjpudWxsfSwiQXV0b1NpemUiOjAsIkZvcmVncm91bmQiOnsiJGlkIjoiMTUyIiwiQ29sb3IiOnsiJHJlZiI6IjExNCJ9fSwiTWF4V2lkdGgiOjk2MC4wLCJNYXhIZWlnaHQiOiJJbmZpbml0eSIsIlNtYXJ0Rm9yZWdyb3VuZElzQWN0aXZlIjpmYWxzZSwiSG9yaXpvbnRhbEFsaWdubWVudCI6MSwiVmVydGljYWxBbGlnbm1lbnQiOjAsIlNtYXJ0Rm9yZWdyb3VuZCI6bnVsbCwiQmFja2dyb3VuZEZpbGxUeXBlIjow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CYWNrZ3JvdW5kRmlsbFR5cGUiOjAsIk1hcmdpbiI6eyIkaWQiOiIxNTkiLCJUb3AiOjAsIkxlZnQiOjAsIlJpZ2h0IjowLCJCb3R0b20iOjB9LCJQYWRkaW5nIjp7IiRpZCI6IjE2MCIsIlRvcCI6MCwiTGVmdCI6MCwiUmlnaHQiOjAsIkJvdHRvbSI6MH0sIkJhY2tncm91bmQiOnsiJHJlZiI6IjEyNCJ9LCJJc1Zpc2libGUiOnRydWUsIldpZHRoIjowLjAsIkhlaWdodCI6MC4wLCJCb3JkZXJTdHlsZSI6eyIkaWQiOiIxNjEiLCJMaW5lQ29sb3IiOm51bGwsIkxpbmVXZWlnaHQiOjAuMCwiTGluZVR5cGUiOjAsIlBhcmVudFN0eWxlIjpudWxsfSwiUGFyZW50U3R5bGUiOm51bGx9LCJEYXRlRm9ybWF0Ijp7IiRpZCI6IjE2Mi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xLCJTbWFydER1cmF0aW9uQWN0aXZhdGVkIjpmYWxzZSwiRGF0ZUZvcm1hdCI6eyIkcmVmIjoiMTYyIn0sIklkIjoiMDgxOTVlYzctYmYyOC00YTY0LWJmYTEtMmE4NTVmNDBkZjNhIiwiSW1wb3J0SWQiOm51bGwsIlRpdGxlIjpudWxsLCJOb3RlIjpudWxsLCJIeXBlcmxpbmsiOm51bGwsIklzQ2hhbmdlZCI6ZmFsc2UsIklzTmV3IjpmYWxzZX0seyIkaWQiOiIxNjMiLCJHcm91cE5hbWUiOm51bGwsIlN0YXJ0RGF0ZSI6IjIwMTktMDYtMTlUMDA6MDA6MDBaIiwiRW5kRGF0ZSI6IjIwMTktMDgtMTlUMjM6NTk6MDBa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cmVmIjoiODcifSwiUGFkZGluZyI6eyIkcmVmIjoiODgifSwiQmFja2dyb3VuZCI6eyIkcmVmIjoiODkifSwiSXNWaXNpYmxlIjp0cnVlLCJXaWR0aCI6MC4wLCJIZWlnaHQiOjAuMCwiQm9yZGVyU3R5bGUiOnsiJGlkIjoiMTY3IiwiTGluZUNvbG9yIjpudWxsLCJMaW5lV2VpZ2h0IjowLjAsIkxpbmVUeXBlIjowLCJQYXJlbnRTdHlsZSI6bnVsbH0sIlBhcmVudFN0eWxlIjpudWxsfSwiRHVyYXRpb25TdHlsZSI6eyIkaWQiOiIxNjgiLCJGb250U2V0dGluZ3MiOnsiJGlkIjoiMTY5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JhY2tncm91bmRGaWxsVHlwZSI6MCwiTWFyZ2luIjp7IiRyZWYiOiI5NCJ9LCJQYWRkaW5nIjp7IiRyZWYiOiI5NSJ9LCJCYWNrZ3JvdW5kIjp7IiRyZWYiOiI5NiJ9LCJJc1Zpc2libGUiOnRydWUsIldpZHRoIjowLjAsIkhlaWdodCI6MC4wLCJCb3JkZXJTdHlsZSI6eyIkaWQiOiIxNzAiLCJMaW5lQ29sb3IiOm51bGwsIkxpbmVXZWlnaHQiOjAuMCwiTGluZVR5cGUiOjAsIlBhcmVudFN0eWxlIjpudWxsfSwiUGFyZW50U3R5bGUiOm51bGx9LCJIb3Jpem9udGFsQ29ubmVjdG9yU3R5bGUiOnsiJGlkIjoiMTcxIiwiTGluZUNvbG9yIjp7IiRyZWYiOiI5OCJ9LCJMaW5lV2VpZ2h0IjoxLjAsIkxpbmVUeXBlIjowLCJQYXJlbnRTdHlsZSI6bnVsbH0sIlZlcnRpY2FsQ29ubmVjdG9yU3R5bGUiOnsiJGlkIjoiMTcy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MyIsIk1hcmdpbiI6eyIkcmVmIjoiMTA0In0sIlBhZGRpbmciOnsiJHJlZiI6IjEwNSJ9LCJCYWNrZ3JvdW5kIjp7IiRpZCI6IjE3NCIsIkNvbG9yIjp7IiRpZCI6IjE3NSIsIkEiOjI1NSwiUiI6NzgsIkciOjEwMywiQiI6MjAwfX0sIklzVmlzaWJsZSI6dHJ1ZSwiV2lkdGgiOjAuMCwiSGVpZ2h0IjoxNi4wLCJCb3JkZXJTdHlsZSI6eyIkaWQiOiIxNzYiLCJMaW5lQ29sb3IiOnsiJHJlZiI6IjEwOSJ9LCJMaW5lV2VpZ2h0IjowLjAsIkxpbmVUeXBlIjowLCJQYXJlbnRTdHlsZSI6bnVsbH0sIlBhcmVudFN0eWxlIjpudWxsfSwiVGl0bGVTdHlsZSI6eyIkaWQiOiIxNzciLCJGb250U2V0dGluZ3MiOnsiJGlkIjoiMTc4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EsIlZlcnRpY2FsQWxpZ25tZW50IjowLCJTbWFydEZvcmVncm91bmQiOm51bGwsIkJhY2tncm91bmRGaWxsVHlwZSI6MCwiTWFyZ2luIjp7IiRyZWYiOiIxMTUifSwiUGFkZGluZyI6eyIkcmVmIjoiMTE2In0sIkJhY2tncm91bmQiOnsiJHJlZiI6IjExNyJ9LCJJc1Zpc2libGUiOnRydWUsIldpZHRoIjowLjAsIkhlaWdodCI6MC4wLCJCb3JkZXJTdHlsZSI6eyIkaWQiOiIxNzkiLCJMaW5lQ29sb3IiOm51bGwsIkxpbmVXZWlnaHQiOjAuMCwiTGluZVR5cGUiOjAsIlBhcmVudFN0eWxlIjpudWxsfSwiUGFyZW50U3R5bGUiOm51bGx9LCJEYXRlU3R5bGUiOnsiJGlkIjoiMTgwIiwiRm9udFNldHRpbmdzIjp7IiRpZCI6IjE4MSIsIkZvbnRTaXplIjoxMCwiRm9udE5hbWUiOiJDYWxpYnJpIiwiSXNCb2xkIjpmYWxzZSwiSXNJdGFsaWMiOmZhbHNlLCJJc1VuZGVybGluZWQiOmZhbHNlLCJQYXJlbnRTdHlsZSI6bnVsbH0sIkF1dG9TaXplIjowLCJGb3JlZ3JvdW5kIjp7IiRyZWYiOiIxMjAifSwiTWF4V2lkdGgiOjIwMC4wLCJNYXhIZWlnaHQiOiJJbmZpbml0eSIsIlNtYXJ0Rm9yZWdyb3VuZElzQWN0aXZlIjpmYWxzZSwiSG9yaXpvbnRhbEFsaWdubWVudCI6MCwiVmVydGljYWxBbGlnbm1lbnQiOjAsIlNtYXJ0Rm9yZWdyb3VuZCI6bnVsbCwiQmFja2dyb3VuZEZpbGxUeXBlIjowLCJNYXJnaW4iOnsiJHJlZiI6IjEyMiJ9LCJQYWRkaW5nIjp7IiRyZWYiOiIxMjMifSwiQmFja2dyb3VuZCI6eyIkcmVmIjoiMTI0In0sIklzVmlzaWJsZSI6dHJ1ZSwiV2lkdGgiOjAuMCwiSGVpZ2h0IjowLjAsIkJvcmRlclN0eWxlIjp7IiRpZCI6IjE4MiIsIkxpbmVDb2xvciI6bnVsbCwiTGluZVdlaWdodCI6MC4wLCJMaW5lVHlwZSI6MCwiUGFyZW50U3R5bGUiOm51bGx9LCJQYXJlbnRTdHlsZSI6bnVsbH0sIkRhdGVGb3JtYXQiOnsiJHJlZiI6IjEyNSJ9LCJJc1Zpc2libGUiOnRydWUsIlBhcmVudFN0eWxlIjpudWxsfSwiSW5kZXgiOjIsIlNtYXJ0RHVyYXRpb25BY3RpdmF0ZWQiOmZhbHNlLCJEYXRlRm9ybWF0Ijp7IiRyZWYiOiIxMjUifSwiSWQiOiI3MTQ4ZmExNi1lMzQwLTQ1YWEtOGM0YS00MWEwYWE3YzI3YjMiLCJJbXBvcnRJZCI6bnVsbCwiVGl0bGUiOiJPcmRlciBNYW5hZ2VtZW50IFN5c3RlbSIsIk5vdGUiOm51bGwsIkh5cGVybGluayI6bnVsbCwiSXNDaGFuZ2VkIjpmYWxzZSwiSXNOZXciOmZhbHNlfSx7IiRpZCI6IjE4MyIsIkdyb3VwTmFtZSI6bnVsbCwiU3RhcnREYXRlIjoiMjAxOS0wOC0xOVQwMDowMDowMFoiLCJFbmREYXRlIjoiMjAxOS0xMC0zMFQyMzo1OTowMFoiLCJQZXJjZW50YWdlQ29tcGxldGUiOm51bGwsIlN0eWxlIjp7IiRpZCI6IjE4NCIsIlNoYXBlIjoyLCJTaGFwZVRoaWNrbmVzcyI6MSwiRHVyYXRpb25Gb3JtYXQiOjAsIkluY2x1ZGVOb25Xb3JraW5nRGF5c0luRHVyYXRpb24iOmZhbHNlLCJQZXJjZW50YWdlQ29tcGxldGVTdHlsZSI6eyIkaWQiOiIxODUiLCJGb250U2V0dGluZ3MiOnsiJGlkIjoiMTg2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yZWYiOiI4NyJ9LCJQYWRkaW5nIjp7IiRyZWYiOiI4OCJ9LCJCYWNrZ3JvdW5kIjp7IiRyZWYiOiI4OSJ9LCJJc1Zpc2libGUiOnRydWUsIldpZHRoIjowLjAsIkhlaWdodCI6MC4wLCJCb3JkZXJTdHlsZSI6eyIkaWQiOiIxODciLCJMaW5lQ29sb3IiOm51bGwsIkxpbmVXZWlnaHQiOjAuMCwiTGluZVR5cGUiOjAsIlBhcmVudFN0eWxlIjpudWxsfSwiUGFyZW50U3R5bGUiOm51bGx9LCJEdXJhdGlvblN0eWxlIjp7IiRpZCI6IjE4OCIsIkZvbnRTZXR0aW5ncyI6eyIkaWQiOiIxODkiLCJGb250U2l6ZSI6MTAsIkZvbnROYW1lIjoiQ2FsaWJyaSIsIklzQm9sZCI6ZmFsc2UsIklzSXRhbGljIjpmYWxzZSwiSXNVbmRlcmxpbmVkIjpmYWxzZSwiUGFyZW50U3R5bGUiOm51bGx9LCJBdXRvU2l6ZSI6MCwiRm9yZWdyb3VuZCI6eyIkcmVmIjoiOTIifSwiTWF4V2lkdGgiOjIwMC4wLCJNYXhIZWlnaHQiOiJJbmZpbml0eSIsIlNtYXJ0Rm9yZWdyb3VuZElzQWN0aXZlIjpmYWxzZSwiSG9yaXpvbnRhbEFsaWdubWVudCI6MCwiVmVydGljYWxBbGlnbm1lbnQiOjAsIlNtYXJ0Rm9yZWdyb3VuZCI6bnVsbCwiQmFja2dyb3VuZEZpbGxUeXBlIjowLCJNYXJnaW4iOnsiJHJlZiI6Ijk0In0sIlBhZGRpbmciOnsiJHJlZiI6Ijk1In0sIkJhY2tncm91bmQiOnsiJHJlZiI6Ijk2In0sIklzVmlzaWJsZSI6dHJ1ZSwiV2lkdGgiOjAuMCwiSGVpZ2h0IjowLjAsIkJvcmRlclN0eWxlIjp7IiRpZCI6IjE5MCIsIkxpbmVDb2xvciI6bnVsbCwiTGluZVdlaWdodCI6MC4wLCJMaW5lVHlwZSI6MCwiUGFyZW50U3R5bGUiOm51bGx9LCJQYXJlbnRTdHlsZSI6bnVsbH0sIkhvcml6b250YWxDb25uZWN0b3JTdHlsZSI6eyIkaWQiOiIxOTEiLCJMaW5lQ29sb3IiOnsiJHJlZiI6Ijk4In0sIkxpbmVXZWlnaHQiOjEuMCwiTGluZVR5cGUiOjAsIlBhcmVudFN0eWxlIjpudWxsfSwiVmVydGljYWxDb25uZWN0b3JTdHlsZSI6eyIkaWQiOiIxOTI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kzIiwiTWFyZ2luIjp7IiRyZWYiOiIxMDQifSwiUGFkZGluZyI6eyIkcmVmIjoiMTA1In0sIkJhY2tncm91bmQiOnsiJGlkIjoiMTk0IiwiQ29sb3IiOnsiJGlkIjoiMTk1IiwiQSI6MjU1LCJSIjo3OCwiRyI6MTAzLCJCIjoyMDB9fSwiSXNWaXNpYmxlIjp0cnVlLCJXaWR0aCI6MC4wLCJIZWlnaHQiOjE2LjAsIkJvcmRlclN0eWxlIjp7IiRpZCI6IjE5NiIsIkxpbmVDb2xvciI6eyIkcmVmIjoiMTA5In0sIkxpbmVXZWlnaHQiOjAuMCwiTGluZVR5cGUiOjAsIlBhcmVudFN0eWxlIjpudWxsfSwiUGFyZW50U3R5bGUiOm51bGx9LCJUaXRsZVN0eWxlIjp7IiRpZCI6IjE5NyIsIkZvbnRTZXR0aW5ncyI6eyIkaWQiOiIxOTgiLCJGb250U2l6ZSI6MTEsIkZvbnROYW1lIjoiQ2FsaWJyaSIsIklzQm9sZCI6dHJ1ZSwiSXNJdGFsaWMiOmZhbHNlLCJJc1VuZGVybGluZWQiOmZhbHNlLCJQYXJlbnRTdHlsZSI6bnVsbH0sIkF1dG9TaXplIjowLCJGb3JlZ3JvdW5kIjp7IiRyZWYiOiIxMTMifSwiTWF4V2lkdGgiOjcyMC4wLCJNYXhIZWlnaHQiOiJJbmZpbml0eSIsIlNtYXJ0Rm9yZWdyb3VuZElzQWN0aXZlIjpmYWxzZSwiSG9yaXpvbnRhbEFsaWdubWVudCI6MSwiVmVydGljYWxBbGlnbm1lbnQiOjAsIlNtYXJ0Rm9yZWdyb3VuZCI6bnVsbCwiQmFja2dyb3VuZEZpbGxUeXBlIjowLCJNYXJnaW4iOnsiJHJlZiI6IjExNSJ9LCJQYWRkaW5nIjp7IiRyZWYiOiIxMTYifSwiQmFja2dyb3VuZCI6eyIkcmVmIjoiMTE3In0sIklzVmlzaWJsZSI6dHJ1ZSwiV2lkdGgiOjAuMCwiSGVpZ2h0IjowLjAsIkJvcmRlclN0eWxlIjp7IiRpZCI6IjE5OSIsIkxpbmVDb2xvciI6bnVsbCwiTGluZVdlaWdodCI6MC4wLCJMaW5lVHlwZSI6MCwiUGFyZW50U3R5bGUiOm51bGx9LCJQYXJlbnRTdHlsZSI6bnVsbH0sIkRhdGVTdHlsZSI6eyIkaWQiOiIyMDAiLCJGb250U2V0dGluZ3MiOnsiJGlkIjoiMjAxIiwiRm9udFNpemUiOjEwLCJGb250TmFtZSI6IkNhbGlicmkiLCJJc0JvbGQiOmZhbHNlLCJJc0l0YWxpYyI6ZmFsc2UsIklzVW5kZXJsaW5lZCI6ZmFsc2UsIlBhcmVudFN0eWxlIjpudWxsfSwiQXV0b1NpemUiOjAsIkZvcmVncm91bmQiOnsiJHJlZiI6IjEyMCJ9LCJNYXhXaWR0aCI6MjA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jAyIiwiTGluZUNvbG9yIjpudWxsLCJMaW5lV2VpZ2h0IjowLjAsIkxpbmVUeXBlIjowLCJQYXJlbnRTdHlsZSI6bnVsbH0sIlBhcmVudFN0eWxlIjpudWxsfSwiRGF0ZUZvcm1hdCI6eyIkcmVmIjoiMTI1In0sIklzVmlzaWJsZSI6dHJ1ZSwiUGFyZW50U3R5bGUiOm51bGx9LCJJbmRleCI6MywiU21hcnREdXJhdGlvbkFjdGl2YXRlZCI6ZmFsc2UsIkRhdGVGb3JtYXQiOnsiJHJlZiI6IjEyNSJ9LCJJZCI6ImJmMWZmNTFlLTE2MGMtNDA2MS1hZGIwLTVkMjBhODg1OWY1OSIsIkltcG9ydElkIjpudWxsLCJUaXRsZSI6IlZpc2lvbiBiYXNlZCBPYnN0YWNsZSBkZXRlY3Rpb24gYW5kIFBhdGggUGxhbm5pbmciLCJOb3RlIjpudWxsLCJIeXBlcmxpbmsiOm51bGwsIklzQ2hhbmdlZCI6ZmFsc2UsIklzTmV3IjpmYWxzZX0seyIkaWQiOiIyMDMiLCJHcm91cE5hbWUiOm51bGwsIlN0YXJ0RGF0ZSI6IjIwMTktMTAtMzBUMDA6MDA6MDBaIiwiRW5kRGF0ZSI6IjIwMTktMTItMzBUMjM6NTk6MDBaIiwiUGVyY2VudGFnZUNvbXBsZXRlIjpudWxsLCJTdHlsZSI6eyIkaWQiOiIyMDQiLCJTaGFwZSI6MiwiU2hhcGVUaGlja25lc3MiOjEsIkR1cmF0aW9uRm9ybWF0IjowLCJJbmNsdWRlTm9uV29ya2luZ0RheXNJbkR1cmF0aW9uIjpmYWxzZSwiUGVyY2VudGFnZUNvbXBsZXRlU3R5bGUiOnsiJGlkIjoiMjA1IiwiRm9udFNldHRpbmdzIjp7IiRpZCI6IjIwNi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cmVmIjoiODcifSwiUGFkZGluZyI6eyIkcmVmIjoiODgifSwiQmFja2dyb3VuZCI6eyIkcmVmIjoiODkifSwiSXNWaXNpYmxlIjp0cnVlLCJXaWR0aCI6MC4wLCJIZWlnaHQiOjAuMCwiQm9yZGVyU3R5bGUiOnsiJGlkIjoiMjA3IiwiTGluZUNvbG9yIjpudWxsLCJMaW5lV2VpZ2h0IjowLjAsIkxpbmVUeXBlIjowLCJQYXJlbnRTdHlsZSI6bnVsbH0sIlBhcmVudFN0eWxlIjpudWxsfSwiRHVyYXRpb25TdHlsZSI6eyIkaWQiOiIyMDgiLCJGb250U2V0dGluZ3MiOnsiJGlkIjoiMjA5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JhY2tncm91bmRGaWxsVHlwZSI6MCwiTWFyZ2luIjp7IiRyZWYiOiI5NCJ9LCJQYWRkaW5nIjp7IiRyZWYiOiI5NSJ9LCJCYWNrZ3JvdW5kIjp7IiRyZWYiOiI5NiJ9LCJJc1Zpc2libGUiOnRydWUsIldpZHRoIjowLjAsIkhlaWdodCI6MC4wLCJCb3JkZXJTdHlsZSI6eyIkaWQiOiIyMTAiLCJMaW5lQ29sb3IiOm51bGwsIkxpbmVXZWlnaHQiOjAuMCwiTGluZVR5cGUiOjAsIlBhcmVudFN0eWxlIjpudWxsfSwiUGFyZW50U3R5bGUiOm51bGx9LCJIb3Jpem9udGFsQ29ubmVjdG9yU3R5bGUiOnsiJGlkIjoiMjExIiwiTGluZUNvbG9yIjp7IiRyZWYiOiI5OCJ9LCJMaW5lV2VpZ2h0IjoxLjAsIkxpbmVUeXBlIjowLCJQYXJlbnRTdHlsZSI6bnVsbH0sIlZlcnRpY2FsQ29ubmVjdG9yU3R5bGUiOnsiJGlkIjoiMjEy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xMyIsIk1hcmdpbiI6eyIkcmVmIjoiMTA0In0sIlBhZGRpbmciOnsiJHJlZiI6IjEwNSJ9LCJCYWNrZ3JvdW5kIjp7IiRpZCI6IjIxNCIsIkNvbG9yIjp7IiRpZCI6IjIxNSIsIkEiOjI1NSwiUiI6NzgsIkciOjEwMywiQiI6MjAwfX0sIklzVmlzaWJsZSI6dHJ1ZSwiV2lkdGgiOjAuMCwiSGVpZ2h0IjoxNi4wLCJCb3JkZXJTdHlsZSI6eyIkaWQiOiIyMTYiLCJMaW5lQ29sb3IiOnsiJHJlZiI6IjEwOSJ9LCJMaW5lV2VpZ2h0IjowLjAsIkxpbmVUeXBlIjowLCJQYXJlbnRTdHlsZSI6bnVsbH0sIlBhcmVudFN0eWxlIjpudWxsfSwiVGl0bGVTdHlsZSI6eyIkaWQiOiIyMTciLCJGb250U2V0dGluZ3MiOnsiJGlkIjoiMjE4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EsIlZlcnRpY2FsQWxpZ25tZW50IjowLCJTbWFydEZvcmVncm91bmQiOm51bGwsIkJhY2tncm91bmRGaWxsVHlwZSI6MCwiTWFyZ2luIjp7IiRyZWYiOiIxMTUifSwiUGFkZGluZyI6eyIkcmVmIjoiMTE2In0sIkJhY2tncm91bmQiOnsiJHJlZiI6IjExNyJ9LCJJc1Zpc2libGUiOnRydWUsIldpZHRoIjowLjAsIkhlaWdodCI6MC4wLCJCb3JkZXJTdHlsZSI6eyIkaWQiOiIyMTkiLCJMaW5lQ29sb3IiOm51bGwsIkxpbmVXZWlnaHQiOjAuMCwiTGluZVR5cGUiOjAsIlBhcmVudFN0eWxlIjpudWxsfSwiUGFyZW50U3R5bGUiOm51bGx9LCJEYXRlU3R5bGUiOnsiJGlkIjoiMjIwIiwiRm9udFNldHRpbmdzIjp7IiRpZCI6IjIyMSIsIkZvbnRTaXplIjoxMCwiRm9udE5hbWUiOiJDYWxpYnJpIiwiSXNCb2xkIjpmYWxzZSwiSXNJdGFsaWMiOmZhbHNlLCJJc1VuZGVybGluZWQiOmZhbHNlLCJQYXJlbnRTdHlsZSI6bnVsbH0sIkF1dG9TaXplIjowLCJGb3JlZ3JvdW5kIjp7IiRyZWYiOiIxMjAifSwiTWF4V2lkdGgiOjIwMC4wLCJNYXhIZWlnaHQiOiJJbmZpbml0eSIsIlNtYXJ0Rm9yZWdyb3VuZElzQWN0aXZlIjpmYWxzZSwiSG9yaXpvbnRhbEFsaWdubWVudCI6MCwiVmVydGljYWxBbGlnbm1lbnQiOjAsIlNtYXJ0Rm9yZWdyb3VuZCI6bnVsbCwiQmFja2dyb3VuZEZpbGxUeXBlIjowLCJNYXJnaW4iOnsiJHJlZiI6IjEyMiJ9LCJQYWRkaW5nIjp7IiRyZWYiOiIxMjMifSwiQmFja2dyb3VuZCI6eyIkcmVmIjoiMTI0In0sIklzVmlzaWJsZSI6dHJ1ZSwiV2lkdGgiOjAuMCwiSGVpZ2h0IjowLjAsIkJvcmRlclN0eWxlIjp7IiRpZCI6IjIyMiIsIkxpbmVDb2xvciI6bnVsbCwiTGluZVdlaWdodCI6MC4wLCJMaW5lVHlwZSI6MCwiUGFyZW50U3R5bGUiOm51bGx9LCJQYXJlbnRTdHlsZSI6bnVsbH0sIkRhdGVGb3JtYXQiOnsiJHJlZiI6IjEyNSJ9LCJJc1Zpc2libGUiOnRydWUsIlBhcmVudFN0eWxlIjpudWxsfSwiSW5kZXgiOjQsIlNtYXJ0RHVyYXRpb25BY3RpdmF0ZWQiOmZhbHNlLCJEYXRlRm9ybWF0Ijp7IiRyZWYiOiIxMjUifSwiSWQiOiIwMzMxMmM0NS1iNWMzLTRjZWYtODMxMC05NWM4Njc0NGRhMTQiLCJJbXBvcnRJZCI6bnVsbCwiVGl0bGUiOiJOYXZpZ2F0aW9uIG9mIHRoZSBSb2JvdCIsIk5vdGUiOm51bGwsIkh5cGVybGluayI6bnVsbCwiSXNDaGFuZ2VkIjpmYWxzZSwiSXNOZXciOmZhbHNlfSx7IiRpZCI6IjIyMyIsIkdyb3VwTmFtZSI6bnVsbCwiU3RhcnREYXRlIjoiMjAxOS0wNi0yNFQwMDowMDowMFoiLCJFbmREYXRlIjoiMjAxOS0wOS0xNVQyMzo1OTowMFoiLCJQZXJjZW50YWdlQ29tcGxldGUiOm51bGwsIlN0eWxlIjp7IiRpZCI6IjIyNCIsIlNoYXBlIjoyLCJTaGFwZVRoaWNrbmVzcyI6MSwiRHVyYXRpb25Gb3JtYXQiOjAsIkluY2x1ZGVOb25Xb3JraW5nRGF5c0luRHVyYXRpb24iOmZhbHNlLCJQZXJjZW50YWdlQ29tcGxldGVTdHlsZSI6eyIkaWQiOiIyMjUiLCJGb250U2V0dGluZ3MiOnsiJGlkIjoiMjI2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yZWYiOiI4NyJ9LCJQYWRkaW5nIjp7IiRyZWYiOiI4OCJ9LCJCYWNrZ3JvdW5kIjp7IiRyZWYiOiI4OSJ9LCJJc1Zpc2libGUiOnRydWUsIldpZHRoIjowLjAsIkhlaWdodCI6MC4wLCJCb3JkZXJTdHlsZSI6eyIkaWQiOiIyMjciLCJMaW5lQ29sb3IiOm51bGwsIkxpbmVXZWlnaHQiOjAuMCwiTGluZVR5cGUiOjAsIlBhcmVudFN0eWxlIjpudWxsfSwiUGFyZW50U3R5bGUiOm51bGx9LCJEdXJhdGlvblN0eWxlIjp7IiRpZCI6IjIyOCIsIkZvbnRTZXR0aW5ncyI6eyIkaWQiOiIyMjkiLCJGb250U2l6ZSI6MTAsIkZvbnROYW1lIjoiQ2FsaWJyaSIsIklzQm9sZCI6ZmFsc2UsIklzSXRhbGljIjpmYWxzZSwiSXNVbmRlcmxpbmVkIjpmYWxzZSwiUGFyZW50U3R5bGUiOm51bGx9LCJBdXRvU2l6ZSI6MCwiRm9yZWdyb3VuZCI6eyIkcmVmIjoiOTIifSwiTWF4V2lkdGgiOjIwMC4wLCJNYXhIZWlnaHQiOiJJbmZpbml0eSIsIlNtYXJ0Rm9yZWdyb3VuZElzQWN0aXZlIjpmYWxzZSwiSG9yaXpvbnRhbEFsaWdubWVudCI6MCwiVmVydGljYWxBbGlnbm1lbnQiOjAsIlNtYXJ0Rm9yZWdyb3VuZCI6bnVsbCwiQmFja2dyb3VuZEZpbGxUeXBlIjowLCJNYXJnaW4iOnsiJHJlZiI6Ijk0In0sIlBhZGRpbmciOnsiJHJlZiI6Ijk1In0sIkJhY2tncm91bmQiOnsiJHJlZiI6Ijk2In0sIklzVmlzaWJsZSI6dHJ1ZSwiV2lkdGgiOjAuMCwiSGVpZ2h0IjowLjAsIkJvcmRlclN0eWxlIjp7IiRpZCI6IjIzMCIsIkxpbmVDb2xvciI6bnVsbCwiTGluZVdlaWdodCI6MC4wLCJMaW5lVHlwZSI6MCwiUGFyZW50U3R5bGUiOm51bGx9LCJQYXJlbnRTdHlsZSI6bnVsbH0sIkhvcml6b250YWxDb25uZWN0b3JTdHlsZSI6eyIkaWQiOiIyMzEiLCJMaW5lQ29sb3IiOnsiJHJlZiI6Ijk4In0sIkxpbmVXZWlnaHQiOjEuMCwiTGluZVR5cGUiOjAsIlBhcmVudFN0eWxlIjpudWxsfSwiVmVydGljYWxDb25uZWN0b3JTdHlsZSI6eyIkaWQiOiIyMzI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MzIiwiTWFyZ2luIjp7IiRyZWYiOiIxMDQifSwiUGFkZGluZyI6eyIkcmVmIjoiMTA1In0sIkJhY2tncm91bmQiOnsiJGlkIjoiMjM0IiwiQ29sb3IiOnsiJGlkIjoiMjM1IiwiQSI6MjU1LCJSIjo3OCwiRyI6MTAzLCJCIjoyMDB9fSwiSXNWaXNpYmxlIjp0cnVlLCJXaWR0aCI6MC4wLCJIZWlnaHQiOjE2LjAsIkJvcmRlclN0eWxlIjp7IiRpZCI6IjIzNiIsIkxpbmVDb2xvciI6eyIkcmVmIjoiMTA5In0sIkxpbmVXZWlnaHQiOjAuMCwiTGluZVR5cGUiOjAsIlBhcmVudFN0eWxlIjpudWxsfSwiUGFyZW50U3R5bGUiOm51bGx9LCJUaXRsZVN0eWxlIjp7IiRpZCI6IjIzNyIsIkZvbnRTZXR0aW5ncyI6eyIkaWQiOiIyMzgiLCJGb250U2l6ZSI6MTEsIkZvbnROYW1lIjoiQ2FsaWJyaSIsIklzQm9sZCI6dHJ1ZSwiSXNJdGFsaWMiOmZhbHNlLCJJc1VuZGVybGluZWQiOmZhbHNlLCJQYXJlbnRTdHlsZSI6bnVsbH0sIkF1dG9TaXplIjowLCJGb3JlZ3JvdW5kIjp7IiRyZWYiOiIxMTMifSwiTWF4V2lkdGgiOjcyMC4wLCJNYXhIZWlnaHQiOiJJbmZpbml0eSIsIlNtYXJ0Rm9yZWdyb3VuZElzQWN0aXZlIjpmYWxzZSwiSG9yaXpvbnRhbEFsaWdubWVudCI6MSwiVmVydGljYWxBbGlnbm1lbnQiOjAsIlNtYXJ0Rm9yZWdyb3VuZCI6bnVsbCwiQmFja2dyb3VuZEZpbGxUeXBlIjowLCJNYXJnaW4iOnsiJHJlZiI6IjExNSJ9LCJQYWRkaW5nIjp7IiRyZWYiOiIxMTYifSwiQmFja2dyb3VuZCI6eyIkcmVmIjoiMTE3In0sIklzVmlzaWJsZSI6dHJ1ZSwiV2lkdGgiOjAuMCwiSGVpZ2h0IjowLjAsIkJvcmRlclN0eWxlIjp7IiRpZCI6IjIzOSIsIkxpbmVDb2xvciI6bnVsbCwiTGluZVdlaWdodCI6MC4wLCJMaW5lVHlwZSI6MCwiUGFyZW50U3R5bGUiOm51bGx9LCJQYXJlbnRTdHlsZSI6bnVsbH0sIkRhdGVTdHlsZSI6eyIkaWQiOiIyNDAiLCJGb250U2V0dGluZ3MiOnsiJGlkIjoiMjQxIiwiRm9udFNpemUiOjEwLCJGb250TmFtZSI6IkNhbGlicmkiLCJJc0JvbGQiOmZhbHNlLCJJc0l0YWxpYyI6ZmFsc2UsIklzVW5kZXJsaW5lZCI6ZmFsc2UsIlBhcmVudFN0eWxlIjpudWxsfSwiQXV0b1NpemUiOjAsIkZvcmVncm91bmQiOnsiJHJlZiI6IjEyMCJ9LCJNYXhXaWR0aCI6MjA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jQyIiwiTGluZUNvbG9yIjpudWxsLCJMaW5lV2VpZ2h0IjowLjAsIkxpbmVUeXBlIjowLCJQYXJlbnRTdHlsZSI6bnVsbH0sIlBhcmVudFN0eWxlIjpudWxsfSwiRGF0ZUZvcm1hdCI6eyIkcmVmIjoiMTI1In0sIklzVmlzaWJsZSI6dHJ1ZSwiUGFyZW50U3R5bGUiOm51bGx9LCJJbmRleCI6NSwiU21hcnREdXJhdGlvbkFjdGl2YXRlZCI6ZmFsc2UsIkRhdGVGb3JtYXQiOnsiJHJlZiI6IjEyNSJ9LCJJZCI6Ijg4ZWZlYWY0LTJkZGItNDA5ZC1iMWFlLWQ4ZDk5NGYwMzAwNSIsIkltcG9ydElkIjpudWxsLCJUaXRsZSI6IkJ1aWxkaW5nIHRoZSBSb2JvdCIsIk5vdGUiOm51bGwsIkh5cGVybGluayI6bnVsbCwiSXNDaGFuZ2VkIjpmYWxzZSwiSXNOZXciOmZhbHNlfV0sIk1zUHJvamVjdEl0ZW1zVHJlZSI6eyIkaWQiOiIyNDMiLCJSb290Ijp7IkltcG9ydElkIjpudWxsLCJJc0ltcG9ydGVkIjpmYWxzZSwiQ2hpbGRyZW4iOltdfX0sIk1ldGFkYXRhIjp7IiRpZCI6IjI0NCIsIlJlY2VudENvbG9yc0NvbGxlY3Rpb24iOiJbXSJ9LCJTZXR0aW5ncyI6eyIkaWQiOiIyNDUiLCJJbXBhT3B0aW9ucyI6eyIkaWQiOiIyNDYiLCJMZWZ0VG9SaWdodCI6ZmFsc2UsIlBheWxvYWRPcHRpb25zIjoyfS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ZmFsc2UsIlNtYXJ0VGltZWxpbmVUYXNrUGVyY2VudGFnZUZpdCI6ZmFsc2V9LCJJc05ldyI6dHJ1ZSwiSW1wb3J0VHlwZSI6MCwiRmlsZVBhdGgiOm51bGwsIlRpbWVDb25maWd1cmF0aW9uIjp7IiRpZCI6IjI0NyIsIlVzZVRpbWUiOmZhbHNlLCJXb3JrRGF5U3RhcnQiOiIwMDowMDowMCIsIldvcmtEYXlFbmQiOiIyMzo1OTowMCJ9LCJMYXN0VXNlZFRlbXBsYXRlSWQiOiJjMTFmNmY0OS03ZGI4LTQ1ZmQtYmEzMi1iZmNhZWE0OTJmMzkifQ=="/>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ew">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3400</TotalTime>
  <Words>1649</Words>
  <Application>Microsoft Office PowerPoint</Application>
  <PresentationFormat>Widescreen</PresentationFormat>
  <Paragraphs>291</Paragraphs>
  <Slides>53</Slides>
  <Notes>3</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53</vt:i4>
      </vt:variant>
    </vt:vector>
  </HeadingPairs>
  <TitlesOfParts>
    <vt:vector size="64" baseType="lpstr">
      <vt:lpstr>Adobe Gothic Std B</vt:lpstr>
      <vt:lpstr>Arial</vt:lpstr>
      <vt:lpstr>Bodoni MT</vt:lpstr>
      <vt:lpstr>Calibri</vt:lpstr>
      <vt:lpstr>Calibri Light</vt:lpstr>
      <vt:lpstr>Cambria Math</vt:lpstr>
      <vt:lpstr>Century Schoolbook</vt:lpstr>
      <vt:lpstr>Wingdings 2</vt:lpstr>
      <vt:lpstr>Office Theme</vt:lpstr>
      <vt:lpstr>1_Office Theme</vt:lpstr>
      <vt:lpstr>View</vt:lpstr>
      <vt:lpstr>PowerPoint Presentation</vt:lpstr>
      <vt:lpstr>Content</vt:lpstr>
      <vt:lpstr>PowerPoint Presentation</vt:lpstr>
      <vt:lpstr>PowerPoint Presentation</vt:lpstr>
      <vt:lpstr>PowerPoint Presentation</vt:lpstr>
      <vt:lpstr>PowerPoint Presentation</vt:lpstr>
      <vt:lpstr>ORDER MANAGEMENT SYSTEM</vt:lpstr>
      <vt:lpstr>PowerPoint Presentation</vt:lpstr>
      <vt:lpstr>PowerPoint Presentation</vt:lpstr>
      <vt:lpstr>PowerPoint Presentation</vt:lpstr>
      <vt:lpstr>PowerPoint Presentation</vt:lpstr>
      <vt:lpstr>ROBOT DESIGN AND CONTROL</vt:lpstr>
      <vt:lpstr>PowerPoint Presentation</vt:lpstr>
      <vt:lpstr>PowerPoint Presentation</vt:lpstr>
      <vt:lpstr>PowerPoint Presentation</vt:lpstr>
      <vt:lpstr>PowerPoint Presentation</vt:lpstr>
      <vt:lpstr>PowerPoint Presentation</vt:lpstr>
      <vt:lpstr>PowerPoint Presentation</vt:lpstr>
      <vt:lpstr>IMAGE PROCESSING AND PATH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VISION BASED NAVIGATION AND PATH PLANNING</vt:lpstr>
      <vt:lpstr>Robot Control and Navigation</vt:lpstr>
      <vt:lpstr>Robot Movement </vt:lpstr>
      <vt:lpstr>Robot Movement </vt:lpstr>
      <vt:lpstr>Robot Movement </vt:lpstr>
      <vt:lpstr>Robot Rotation </vt:lpstr>
      <vt:lpstr>Robot Rotation </vt:lpstr>
      <vt:lpstr>Robot Movement </vt:lpstr>
      <vt:lpstr>Piloting the Robot</vt:lpstr>
      <vt:lpstr>Piloting the Robot</vt:lpstr>
      <vt:lpstr>Obstacle Detection</vt:lpstr>
      <vt:lpstr>Obstacle Detection</vt:lpstr>
      <vt:lpstr>PowerPoint Presentation</vt:lpstr>
      <vt:lpstr>PowerPoint Presentation</vt:lpstr>
      <vt:lpstr>Appendix</vt:lpstr>
      <vt:lpstr>PowerPoint Presentation</vt:lpstr>
      <vt:lpstr>PowerPoint Presentation</vt:lpstr>
      <vt:lpstr>Center of Gravity Calculation</vt:lpstr>
      <vt:lpstr>Center of Gravity Calculation</vt:lpstr>
      <vt:lpstr>Center of Gravity Calculation</vt:lpstr>
      <vt:lpstr>Center of Gravity Calculation</vt:lpstr>
      <vt:lpstr>Calculation of turning angle of the robot</vt:lpstr>
      <vt:lpstr>Wheel rotation angle calculation</vt:lpstr>
      <vt:lpstr>Calculation of straight-line travel distance for the robot</vt:lpstr>
      <vt:lpstr>Calculation of wheel rotations to travel straight to the next coordinate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Mursina</dc:creator>
  <cp:lastModifiedBy>Umair Ahmadh</cp:lastModifiedBy>
  <cp:revision>240</cp:revision>
  <dcterms:created xsi:type="dcterms:W3CDTF">2019-05-30T08:22:34Z</dcterms:created>
  <dcterms:modified xsi:type="dcterms:W3CDTF">2020-01-20T05:06:42Z</dcterms:modified>
</cp:coreProperties>
</file>